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60" r:id="rId5"/>
    <p:sldId id="261" r:id="rId6"/>
    <p:sldId id="262" r:id="rId7"/>
    <p:sldId id="263" r:id="rId8"/>
    <p:sldId id="271" r:id="rId9"/>
    <p:sldId id="264" r:id="rId10"/>
    <p:sldId id="265" r:id="rId11"/>
    <p:sldId id="266" r:id="rId12"/>
    <p:sldId id="267" r:id="rId13"/>
    <p:sldId id="268" r:id="rId14"/>
    <p:sldId id="287" r:id="rId15"/>
    <p:sldId id="269" r:id="rId16"/>
    <p:sldId id="272" r:id="rId17"/>
    <p:sldId id="273" r:id="rId18"/>
    <p:sldId id="274" r:id="rId19"/>
    <p:sldId id="276" r:id="rId20"/>
    <p:sldId id="277" r:id="rId21"/>
    <p:sldId id="278" r:id="rId22"/>
    <p:sldId id="279" r:id="rId23"/>
    <p:sldId id="280" r:id="rId24"/>
    <p:sldId id="282" r:id="rId25"/>
    <p:sldId id="283" r:id="rId26"/>
    <p:sldId id="284" r:id="rId27"/>
    <p:sldId id="285" r:id="rId28"/>
    <p:sldId id="286" r:id="rId29"/>
    <p:sldId id="288" r:id="rId30"/>
    <p:sldId id="289" r:id="rId31"/>
    <p:sldId id="290" r:id="rId32"/>
    <p:sldId id="259" r:id="rId33"/>
    <p:sldId id="291" r:id="rId34"/>
    <p:sldId id="292" r:id="rId35"/>
    <p:sldId id="294" r:id="rId36"/>
    <p:sldId id="295" r:id="rId37"/>
    <p:sldId id="2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42" autoAdjust="0"/>
    <p:restoredTop sz="69374" autoAdjust="0"/>
  </p:normalViewPr>
  <p:slideViewPr>
    <p:cSldViewPr snapToGrid="0">
      <p:cViewPr varScale="1">
        <p:scale>
          <a:sx n="103" d="100"/>
          <a:sy n="103" d="100"/>
        </p:scale>
        <p:origin x="960" y="-400"/>
      </p:cViewPr>
      <p:guideLst/>
    </p:cSldViewPr>
  </p:slideViewPr>
  <p:outlineViewPr>
    <p:cViewPr>
      <p:scale>
        <a:sx n="33" d="100"/>
        <a:sy n="33" d="100"/>
      </p:scale>
      <p:origin x="0" y="0"/>
    </p:cViewPr>
  </p:outlineViewPr>
  <p:notesTextViewPr>
    <p:cViewPr>
      <p:scale>
        <a:sx n="60" d="100"/>
        <a:sy n="60" d="100"/>
      </p:scale>
      <p:origin x="0" y="0"/>
    </p:cViewPr>
  </p:notesTextViewPr>
  <p:notesViewPr>
    <p:cSldViewPr snapToGrid="0">
      <p:cViewPr varScale="1">
        <p:scale>
          <a:sx n="82" d="100"/>
          <a:sy n="82" d="100"/>
        </p:scale>
        <p:origin x="399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200C5-87AE-43B8-8E37-160CD698D10A}" type="datetimeFigureOut">
              <a:rPr lang="en-GB" smtClean="0"/>
              <a:t>25/06/2021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F7B27-20E7-4B90-85BD-B8E1444DD392}" type="slidenum">
              <a:rPr lang="en-GB" smtClean="0"/>
              <a:t>‹#›</a:t>
            </a:fld>
            <a:endParaRPr lang="en-GB"/>
          </a:p>
        </p:txBody>
      </p:sp>
    </p:spTree>
    <p:extLst>
      <p:ext uri="{BB962C8B-B14F-4D97-AF65-F5344CB8AC3E}">
        <p14:creationId xmlns:p14="http://schemas.microsoft.com/office/powerpoint/2010/main" val="473080791"/>
      </p:ext>
    </p:extLst>
  </p:cSld>
  <p:clrMap bg1="lt1" tx1="dk1" bg2="lt2" tx2="dk2" accent1="accent1" accent2="accent2" accent3="accent3" accent4="accent4" accent5="accent5" accent6="accent6" hlink="hlink" folHlink="folHlink"/>
  <p:notesStyle>
    <a:lvl1pPr marL="0" algn="l" defTabSz="914400" rtl="0" eaLnBrk="1" latinLnBrk="0" hangingPunct="1">
      <a:defRPr sz="2000" kern="1200" baseline="0">
        <a:solidFill>
          <a:schemeClr val="tx1"/>
        </a:solidFill>
        <a:latin typeface="Arial" panose="020B0604020202020204" pitchFamily="34" charset="0"/>
        <a:ea typeface="+mn-ea"/>
        <a:cs typeface="+mn-cs"/>
      </a:defRPr>
    </a:lvl1pPr>
    <a:lvl2pPr marL="457200" algn="l" defTabSz="914400" rtl="0" eaLnBrk="1" latinLnBrk="0" hangingPunct="1">
      <a:defRPr sz="2000" kern="1200" baseline="0">
        <a:solidFill>
          <a:schemeClr val="tx1"/>
        </a:solidFill>
        <a:latin typeface="Arial" panose="020B0604020202020204" pitchFamily="34" charset="0"/>
        <a:ea typeface="+mn-ea"/>
        <a:cs typeface="+mn-cs"/>
      </a:defRPr>
    </a:lvl2pPr>
    <a:lvl3pPr marL="914400" algn="l" defTabSz="914400" rtl="0" eaLnBrk="1" latinLnBrk="0" hangingPunct="1">
      <a:defRPr sz="2000" kern="1200" baseline="0">
        <a:solidFill>
          <a:schemeClr val="tx1"/>
        </a:solidFill>
        <a:latin typeface="Arial" panose="020B0604020202020204" pitchFamily="34" charset="0"/>
        <a:ea typeface="+mn-ea"/>
        <a:cs typeface="+mn-cs"/>
      </a:defRPr>
    </a:lvl3pPr>
    <a:lvl4pPr marL="1371600" algn="l" defTabSz="914400" rtl="0" eaLnBrk="1" latinLnBrk="0" hangingPunct="1">
      <a:defRPr sz="2000" kern="1200" baseline="0">
        <a:solidFill>
          <a:schemeClr val="tx1"/>
        </a:solidFill>
        <a:latin typeface="Arial" panose="020B0604020202020204" pitchFamily="34" charset="0"/>
        <a:ea typeface="+mn-ea"/>
        <a:cs typeface="+mn-cs"/>
      </a:defRPr>
    </a:lvl4pPr>
    <a:lvl5pPr marL="1828800" algn="l" defTabSz="914400" rtl="0" eaLnBrk="1" latinLnBrk="0" hangingPunct="1">
      <a:defRPr sz="2000" kern="1200" baseline="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aseline="0" dirty="0"/>
          </a:p>
        </p:txBody>
      </p:sp>
      <p:sp>
        <p:nvSpPr>
          <p:cNvPr id="4" name="Slide Number Placeholder 3"/>
          <p:cNvSpPr>
            <a:spLocks noGrp="1"/>
          </p:cNvSpPr>
          <p:nvPr>
            <p:ph type="sldNum" sz="quarter" idx="5"/>
          </p:nvPr>
        </p:nvSpPr>
        <p:spPr/>
        <p:txBody>
          <a:bodyPr/>
          <a:lstStyle/>
          <a:p>
            <a:fld id="{FD1F7B27-20E7-4B90-85BD-B8E1444DD392}" type="slidenum">
              <a:rPr lang="en-GB" smtClean="0"/>
              <a:t>1</a:t>
            </a:fld>
            <a:endParaRPr lang="en-GB"/>
          </a:p>
        </p:txBody>
      </p:sp>
    </p:spTree>
    <p:extLst>
      <p:ext uri="{BB962C8B-B14F-4D97-AF65-F5344CB8AC3E}">
        <p14:creationId xmlns:p14="http://schemas.microsoft.com/office/powerpoint/2010/main" val="763275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Arial" panose="020B0604020202020204" pitchFamily="34" charset="0"/>
              <a:cs typeface="Arial" panose="020B0604020202020204" pitchFamily="34" charset="0"/>
            </a:endParaRPr>
          </a:p>
          <a:p>
            <a:endParaRPr lang="en-GB" b="0" i="0" dirty="0">
              <a:solidFill>
                <a:srgbClr val="393939"/>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1F7B27-20E7-4B90-85BD-B8E1444DD392}" type="slidenum">
              <a:rPr lang="en-GB" smtClean="0"/>
              <a:t>10</a:t>
            </a:fld>
            <a:endParaRPr lang="en-GB"/>
          </a:p>
        </p:txBody>
      </p:sp>
    </p:spTree>
    <p:extLst>
      <p:ext uri="{BB962C8B-B14F-4D97-AF65-F5344CB8AC3E}">
        <p14:creationId xmlns:p14="http://schemas.microsoft.com/office/powerpoint/2010/main" val="377101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fld id="{FD1F7B27-20E7-4B90-85BD-B8E1444DD392}" type="slidenum">
              <a:rPr lang="en-GB" smtClean="0"/>
              <a:t>11</a:t>
            </a:fld>
            <a:endParaRPr lang="en-GB"/>
          </a:p>
        </p:txBody>
      </p:sp>
    </p:spTree>
    <p:extLst>
      <p:ext uri="{BB962C8B-B14F-4D97-AF65-F5344CB8AC3E}">
        <p14:creationId xmlns:p14="http://schemas.microsoft.com/office/powerpoint/2010/main" val="2276821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fld id="{FD1F7B27-20E7-4B90-85BD-B8E1444DD392}" type="slidenum">
              <a:rPr lang="en-GB" smtClean="0"/>
              <a:t>12</a:t>
            </a:fld>
            <a:endParaRPr lang="en-GB"/>
          </a:p>
        </p:txBody>
      </p:sp>
    </p:spTree>
    <p:extLst>
      <p:ext uri="{BB962C8B-B14F-4D97-AF65-F5344CB8AC3E}">
        <p14:creationId xmlns:p14="http://schemas.microsoft.com/office/powerpoint/2010/main" val="645444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fld id="{FD1F7B27-20E7-4B90-85BD-B8E1444DD392}" type="slidenum">
              <a:rPr lang="en-GB" smtClean="0"/>
              <a:t>13</a:t>
            </a:fld>
            <a:endParaRPr lang="en-GB"/>
          </a:p>
        </p:txBody>
      </p:sp>
    </p:spTree>
    <p:extLst>
      <p:ext uri="{BB962C8B-B14F-4D97-AF65-F5344CB8AC3E}">
        <p14:creationId xmlns:p14="http://schemas.microsoft.com/office/powerpoint/2010/main" val="1570576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fld id="{FD1F7B27-20E7-4B90-85BD-B8E1444DD392}" type="slidenum">
              <a:rPr lang="en-GB" smtClean="0"/>
              <a:t>14</a:t>
            </a:fld>
            <a:endParaRPr lang="en-GB"/>
          </a:p>
        </p:txBody>
      </p:sp>
    </p:spTree>
    <p:extLst>
      <p:ext uri="{BB962C8B-B14F-4D97-AF65-F5344CB8AC3E}">
        <p14:creationId xmlns:p14="http://schemas.microsoft.com/office/powerpoint/2010/main" val="3502010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829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04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a:p>
            <a:endParaRPr lang="en-GB" b="0" i="0" dirty="0">
              <a:solidFill>
                <a:srgbClr val="393939"/>
              </a:solidFill>
              <a:effectLst/>
              <a:latin typeface="national"/>
            </a:endParaRPr>
          </a:p>
          <a:p>
            <a:endParaRPr lang="en-GB" b="0" i="0" dirty="0">
              <a:solidFill>
                <a:srgbClr val="393939"/>
              </a:solidFill>
              <a:effectLst/>
              <a:latin typeface="national"/>
            </a:endParaRPr>
          </a:p>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03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bg1"/>
              </a:solidFill>
              <a:latin typeface="Arial" panose="020B0604020202020204" pitchFamily="34" charset="0"/>
              <a:cs typeface="Arial" panose="020B0604020202020204" pitchFamily="34" charset="0"/>
            </a:endParaRPr>
          </a:p>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03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66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FD1F7B27-20E7-4B90-85BD-B8E1444DD392}" type="slidenum">
              <a:rPr lang="en-GB" smtClean="0"/>
              <a:t>2</a:t>
            </a:fld>
            <a:endParaRPr lang="en-GB"/>
          </a:p>
        </p:txBody>
      </p:sp>
    </p:spTree>
    <p:extLst>
      <p:ext uri="{BB962C8B-B14F-4D97-AF65-F5344CB8AC3E}">
        <p14:creationId xmlns:p14="http://schemas.microsoft.com/office/powerpoint/2010/main" val="3238941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55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409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648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613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102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269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93939"/>
              </a:solidFill>
              <a:effectLst/>
              <a:latin typeface="nation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999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30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a:p>
            <a:endParaRPr lang="en-GB" b="0" i="0" dirty="0">
              <a:solidFill>
                <a:srgbClr val="393939"/>
              </a:solidFill>
              <a:effectLst/>
              <a:latin typeface="national"/>
            </a:endParaRPr>
          </a:p>
          <a:p>
            <a:endParaRPr lang="en-GB" b="0" i="0" dirty="0">
              <a:solidFill>
                <a:srgbClr val="393939"/>
              </a:solidFill>
              <a:effectLst/>
              <a:latin typeface="national"/>
            </a:endParaRPr>
          </a:p>
          <a:p>
            <a:endParaRPr lang="en-GB" b="0" i="0" dirty="0">
              <a:solidFill>
                <a:srgbClr val="393939"/>
              </a:solidFill>
              <a:effectLst/>
              <a:latin typeface="national"/>
            </a:endParaRPr>
          </a:p>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796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566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1F7B27-20E7-4B90-85BD-B8E1444DD392}" type="slidenum">
              <a:rPr lang="en-GB" smtClean="0"/>
              <a:t>3</a:t>
            </a:fld>
            <a:endParaRPr lang="en-GB"/>
          </a:p>
        </p:txBody>
      </p:sp>
    </p:spTree>
    <p:extLst>
      <p:ext uri="{BB962C8B-B14F-4D97-AF65-F5344CB8AC3E}">
        <p14:creationId xmlns:p14="http://schemas.microsoft.com/office/powerpoint/2010/main" val="3374707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553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400" b="0" i="0" kern="1200" dirty="0">
              <a:solidFill>
                <a:schemeClr val="tx1"/>
              </a:solidFill>
              <a:effectLst/>
              <a:latin typeface="Arial" panose="020B0604020202020204" pitchFamily="34" charset="0"/>
              <a:ea typeface="+mn-ea"/>
              <a:cs typeface="Arial" panose="020B0604020202020204" pitchFamily="34" charset="0"/>
            </a:endParaRPr>
          </a:p>
          <a:p>
            <a:endParaRPr lang="en-GB" sz="1200" b="0" i="0" kern="1200" dirty="0">
              <a:solidFill>
                <a:schemeClr val="tx1"/>
              </a:solidFill>
              <a:effectLst/>
              <a:latin typeface="+mn-lt"/>
              <a:ea typeface="+mn-ea"/>
              <a:cs typeface="+mn-cs"/>
            </a:endParaRPr>
          </a:p>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1F7B27-20E7-4B90-85BD-B8E1444DD3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72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FD1F7B27-20E7-4B90-85BD-B8E1444DD392}" type="slidenum">
              <a:rPr lang="en-GB" smtClean="0"/>
              <a:t>32</a:t>
            </a:fld>
            <a:endParaRPr lang="en-GB"/>
          </a:p>
        </p:txBody>
      </p:sp>
    </p:spTree>
    <p:extLst>
      <p:ext uri="{BB962C8B-B14F-4D97-AF65-F5344CB8AC3E}">
        <p14:creationId xmlns:p14="http://schemas.microsoft.com/office/powerpoint/2010/main" val="3413532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F7B27-20E7-4B90-85BD-B8E1444DD392}" type="slidenum">
              <a:rPr lang="en-GB" smtClean="0"/>
              <a:t>33</a:t>
            </a:fld>
            <a:endParaRPr lang="en-GB"/>
          </a:p>
        </p:txBody>
      </p:sp>
    </p:spTree>
    <p:extLst>
      <p:ext uri="{BB962C8B-B14F-4D97-AF65-F5344CB8AC3E}">
        <p14:creationId xmlns:p14="http://schemas.microsoft.com/office/powerpoint/2010/main" val="2451642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F7B27-20E7-4B90-85BD-B8E1444DD392}" type="slidenum">
              <a:rPr lang="en-GB" smtClean="0"/>
              <a:t>34</a:t>
            </a:fld>
            <a:endParaRPr lang="en-GB"/>
          </a:p>
        </p:txBody>
      </p:sp>
    </p:spTree>
    <p:extLst>
      <p:ext uri="{BB962C8B-B14F-4D97-AF65-F5344CB8AC3E}">
        <p14:creationId xmlns:p14="http://schemas.microsoft.com/office/powerpoint/2010/main" val="2113901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F7B27-20E7-4B90-85BD-B8E1444DD392}" type="slidenum">
              <a:rPr lang="en-GB" smtClean="0"/>
              <a:t>35</a:t>
            </a:fld>
            <a:endParaRPr lang="en-GB"/>
          </a:p>
        </p:txBody>
      </p:sp>
    </p:spTree>
    <p:extLst>
      <p:ext uri="{BB962C8B-B14F-4D97-AF65-F5344CB8AC3E}">
        <p14:creationId xmlns:p14="http://schemas.microsoft.com/office/powerpoint/2010/main" val="3809460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1F7B27-20E7-4B90-85BD-B8E1444DD392}" type="slidenum">
              <a:rPr lang="en-GB" smtClean="0"/>
              <a:t>37</a:t>
            </a:fld>
            <a:endParaRPr lang="en-GB"/>
          </a:p>
        </p:txBody>
      </p:sp>
    </p:spTree>
    <p:extLst>
      <p:ext uri="{BB962C8B-B14F-4D97-AF65-F5344CB8AC3E}">
        <p14:creationId xmlns:p14="http://schemas.microsoft.com/office/powerpoint/2010/main" val="2020319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5"/>
          </p:nvPr>
        </p:nvSpPr>
        <p:spPr/>
        <p:txBody>
          <a:bodyPr/>
          <a:lstStyle/>
          <a:p>
            <a:fld id="{FD1F7B27-20E7-4B90-85BD-B8E1444DD392}" type="slidenum">
              <a:rPr lang="en-GB" smtClean="0"/>
              <a:t>4</a:t>
            </a:fld>
            <a:endParaRPr lang="en-GB"/>
          </a:p>
        </p:txBody>
      </p:sp>
    </p:spTree>
    <p:extLst>
      <p:ext uri="{BB962C8B-B14F-4D97-AF65-F5344CB8AC3E}">
        <p14:creationId xmlns:p14="http://schemas.microsoft.com/office/powerpoint/2010/main" val="143594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b="0" i="0" dirty="0">
              <a:solidFill>
                <a:srgbClr val="393939"/>
              </a:solidFill>
              <a:effectLst/>
              <a:latin typeface="+mn-lt"/>
            </a:endParaRPr>
          </a:p>
        </p:txBody>
      </p:sp>
      <p:sp>
        <p:nvSpPr>
          <p:cNvPr id="4" name="Slide Number Placeholder 3"/>
          <p:cNvSpPr>
            <a:spLocks noGrp="1"/>
          </p:cNvSpPr>
          <p:nvPr>
            <p:ph type="sldNum" sz="quarter" idx="5"/>
          </p:nvPr>
        </p:nvSpPr>
        <p:spPr/>
        <p:txBody>
          <a:bodyPr/>
          <a:lstStyle/>
          <a:p>
            <a:fld id="{FD1F7B27-20E7-4B90-85BD-B8E1444DD392}" type="slidenum">
              <a:rPr lang="en-GB" smtClean="0"/>
              <a:t>5</a:t>
            </a:fld>
            <a:endParaRPr lang="en-GB"/>
          </a:p>
        </p:txBody>
      </p:sp>
    </p:spTree>
    <p:extLst>
      <p:ext uri="{BB962C8B-B14F-4D97-AF65-F5344CB8AC3E}">
        <p14:creationId xmlns:p14="http://schemas.microsoft.com/office/powerpoint/2010/main" val="1825017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fld id="{FD1F7B27-20E7-4B90-85BD-B8E1444DD392}" type="slidenum">
              <a:rPr lang="en-GB" smtClean="0"/>
              <a:t>6</a:t>
            </a:fld>
            <a:endParaRPr lang="en-GB"/>
          </a:p>
        </p:txBody>
      </p:sp>
    </p:spTree>
    <p:extLst>
      <p:ext uri="{BB962C8B-B14F-4D97-AF65-F5344CB8AC3E}">
        <p14:creationId xmlns:p14="http://schemas.microsoft.com/office/powerpoint/2010/main" val="986721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fld id="{FD1F7B27-20E7-4B90-85BD-B8E1444DD392}" type="slidenum">
              <a:rPr lang="en-GB" smtClean="0"/>
              <a:t>7</a:t>
            </a:fld>
            <a:endParaRPr lang="en-GB"/>
          </a:p>
        </p:txBody>
      </p:sp>
    </p:spTree>
    <p:extLst>
      <p:ext uri="{BB962C8B-B14F-4D97-AF65-F5344CB8AC3E}">
        <p14:creationId xmlns:p14="http://schemas.microsoft.com/office/powerpoint/2010/main" val="2264905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1F7B27-20E7-4B90-85BD-B8E1444DD392}" type="slidenum">
              <a:rPr lang="en-GB" smtClean="0"/>
              <a:t>8</a:t>
            </a:fld>
            <a:endParaRPr lang="en-GB"/>
          </a:p>
        </p:txBody>
      </p:sp>
    </p:spTree>
    <p:extLst>
      <p:ext uri="{BB962C8B-B14F-4D97-AF65-F5344CB8AC3E}">
        <p14:creationId xmlns:p14="http://schemas.microsoft.com/office/powerpoint/2010/main" val="2258552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393939"/>
              </a:solidFill>
              <a:effectLst/>
              <a:latin typeface="national"/>
            </a:endParaRPr>
          </a:p>
        </p:txBody>
      </p:sp>
      <p:sp>
        <p:nvSpPr>
          <p:cNvPr id="4" name="Slide Number Placeholder 3"/>
          <p:cNvSpPr>
            <a:spLocks noGrp="1"/>
          </p:cNvSpPr>
          <p:nvPr>
            <p:ph type="sldNum" sz="quarter" idx="5"/>
          </p:nvPr>
        </p:nvSpPr>
        <p:spPr/>
        <p:txBody>
          <a:bodyPr/>
          <a:lstStyle/>
          <a:p>
            <a:fld id="{FD1F7B27-20E7-4B90-85BD-B8E1444DD392}" type="slidenum">
              <a:rPr lang="en-GB" smtClean="0"/>
              <a:t>9</a:t>
            </a:fld>
            <a:endParaRPr lang="en-GB"/>
          </a:p>
        </p:txBody>
      </p:sp>
    </p:spTree>
    <p:extLst>
      <p:ext uri="{BB962C8B-B14F-4D97-AF65-F5344CB8AC3E}">
        <p14:creationId xmlns:p14="http://schemas.microsoft.com/office/powerpoint/2010/main" val="188091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8D03F-B2A6-457D-8AC1-7E0DCD2619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CE3D9AE-D113-4D91-AE72-BEED4030A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6899C1-3D00-4CF0-9046-88AC3C6AFCD9}"/>
              </a:ext>
            </a:extLst>
          </p:cNvPr>
          <p:cNvSpPr>
            <a:spLocks noGrp="1"/>
          </p:cNvSpPr>
          <p:nvPr>
            <p:ph type="dt" sz="half" idx="10"/>
          </p:nvPr>
        </p:nvSpPr>
        <p:spPr/>
        <p:txBody>
          <a:bodyPr/>
          <a:lstStyle/>
          <a:p>
            <a:fld id="{A44A1D8D-D8B0-4805-9A28-8275DB9163C5}" type="datetimeFigureOut">
              <a:rPr lang="en-GB" smtClean="0"/>
              <a:t>25/06/2021</a:t>
            </a:fld>
            <a:endParaRPr lang="en-GB"/>
          </a:p>
        </p:txBody>
      </p:sp>
      <p:sp>
        <p:nvSpPr>
          <p:cNvPr id="5" name="Footer Placeholder 4">
            <a:extLst>
              <a:ext uri="{FF2B5EF4-FFF2-40B4-BE49-F238E27FC236}">
                <a16:creationId xmlns:a16="http://schemas.microsoft.com/office/drawing/2014/main" id="{4E69B093-11EE-4AE5-AD22-9561EBBAE2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2E81DA-657C-48B9-BB1E-608389AE717D}"/>
              </a:ext>
            </a:extLst>
          </p:cNvPr>
          <p:cNvSpPr>
            <a:spLocks noGrp="1"/>
          </p:cNvSpPr>
          <p:nvPr>
            <p:ph type="sldNum" sz="quarter" idx="12"/>
          </p:nvPr>
        </p:nvSpPr>
        <p:spPr/>
        <p:txBody>
          <a:bodyPr/>
          <a:lstStyle/>
          <a:p>
            <a:fld id="{5F6F7FE2-5729-456B-AD89-2E04BD5E0BDF}" type="slidenum">
              <a:rPr lang="en-GB" smtClean="0"/>
              <a:t>‹#›</a:t>
            </a:fld>
            <a:endParaRPr lang="en-GB"/>
          </a:p>
        </p:txBody>
      </p:sp>
    </p:spTree>
    <p:extLst>
      <p:ext uri="{BB962C8B-B14F-4D97-AF65-F5344CB8AC3E}">
        <p14:creationId xmlns:p14="http://schemas.microsoft.com/office/powerpoint/2010/main" val="4129385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BEE3-C9EF-4F70-AF71-301F3E3A46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CDEC69-B808-4A2B-A9E7-C4B3D51152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CF8799-14F4-4B09-8DB2-7AD310E6087D}"/>
              </a:ext>
            </a:extLst>
          </p:cNvPr>
          <p:cNvSpPr>
            <a:spLocks noGrp="1"/>
          </p:cNvSpPr>
          <p:nvPr>
            <p:ph type="dt" sz="half" idx="10"/>
          </p:nvPr>
        </p:nvSpPr>
        <p:spPr/>
        <p:txBody>
          <a:bodyPr/>
          <a:lstStyle/>
          <a:p>
            <a:fld id="{A44A1D8D-D8B0-4805-9A28-8275DB9163C5}" type="datetimeFigureOut">
              <a:rPr lang="en-GB" smtClean="0"/>
              <a:t>25/06/2021</a:t>
            </a:fld>
            <a:endParaRPr lang="en-GB"/>
          </a:p>
        </p:txBody>
      </p:sp>
      <p:sp>
        <p:nvSpPr>
          <p:cNvPr id="5" name="Footer Placeholder 4">
            <a:extLst>
              <a:ext uri="{FF2B5EF4-FFF2-40B4-BE49-F238E27FC236}">
                <a16:creationId xmlns:a16="http://schemas.microsoft.com/office/drawing/2014/main" id="{797985EF-5841-46B3-8D80-B105C72693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42DC41-D636-44D6-887A-193E972E0A28}"/>
              </a:ext>
            </a:extLst>
          </p:cNvPr>
          <p:cNvSpPr>
            <a:spLocks noGrp="1"/>
          </p:cNvSpPr>
          <p:nvPr>
            <p:ph type="sldNum" sz="quarter" idx="12"/>
          </p:nvPr>
        </p:nvSpPr>
        <p:spPr/>
        <p:txBody>
          <a:bodyPr/>
          <a:lstStyle/>
          <a:p>
            <a:fld id="{5F6F7FE2-5729-456B-AD89-2E04BD5E0BDF}" type="slidenum">
              <a:rPr lang="en-GB" smtClean="0"/>
              <a:t>‹#›</a:t>
            </a:fld>
            <a:endParaRPr lang="en-GB"/>
          </a:p>
        </p:txBody>
      </p:sp>
    </p:spTree>
    <p:extLst>
      <p:ext uri="{BB962C8B-B14F-4D97-AF65-F5344CB8AC3E}">
        <p14:creationId xmlns:p14="http://schemas.microsoft.com/office/powerpoint/2010/main" val="357970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B785FD-3463-42A2-889D-9FDD115897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CED729-4A93-42D2-BB46-72F1A8FF73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08AECE-CCAB-4CD5-977C-C67D11032AFF}"/>
              </a:ext>
            </a:extLst>
          </p:cNvPr>
          <p:cNvSpPr>
            <a:spLocks noGrp="1"/>
          </p:cNvSpPr>
          <p:nvPr>
            <p:ph type="dt" sz="half" idx="10"/>
          </p:nvPr>
        </p:nvSpPr>
        <p:spPr/>
        <p:txBody>
          <a:bodyPr/>
          <a:lstStyle/>
          <a:p>
            <a:fld id="{A44A1D8D-D8B0-4805-9A28-8275DB9163C5}" type="datetimeFigureOut">
              <a:rPr lang="en-GB" smtClean="0"/>
              <a:t>25/06/2021</a:t>
            </a:fld>
            <a:endParaRPr lang="en-GB"/>
          </a:p>
        </p:txBody>
      </p:sp>
      <p:sp>
        <p:nvSpPr>
          <p:cNvPr id="5" name="Footer Placeholder 4">
            <a:extLst>
              <a:ext uri="{FF2B5EF4-FFF2-40B4-BE49-F238E27FC236}">
                <a16:creationId xmlns:a16="http://schemas.microsoft.com/office/drawing/2014/main" id="{F0B0A525-B3BE-4FBF-ACE3-36BB975EF6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8AAC89-9FC5-4310-92E1-28E28BBC4D98}"/>
              </a:ext>
            </a:extLst>
          </p:cNvPr>
          <p:cNvSpPr>
            <a:spLocks noGrp="1"/>
          </p:cNvSpPr>
          <p:nvPr>
            <p:ph type="sldNum" sz="quarter" idx="12"/>
          </p:nvPr>
        </p:nvSpPr>
        <p:spPr/>
        <p:txBody>
          <a:bodyPr/>
          <a:lstStyle/>
          <a:p>
            <a:fld id="{5F6F7FE2-5729-456B-AD89-2E04BD5E0BDF}" type="slidenum">
              <a:rPr lang="en-GB" smtClean="0"/>
              <a:t>‹#›</a:t>
            </a:fld>
            <a:endParaRPr lang="en-GB"/>
          </a:p>
        </p:txBody>
      </p:sp>
    </p:spTree>
    <p:extLst>
      <p:ext uri="{BB962C8B-B14F-4D97-AF65-F5344CB8AC3E}">
        <p14:creationId xmlns:p14="http://schemas.microsoft.com/office/powerpoint/2010/main" val="400379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9704F-FF83-4C89-948A-B7B64D9993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43CED6-C58B-48DA-82F2-D34DFBD4D3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4D6CE2-AB34-4D5D-9612-F281BA373966}"/>
              </a:ext>
            </a:extLst>
          </p:cNvPr>
          <p:cNvSpPr>
            <a:spLocks noGrp="1"/>
          </p:cNvSpPr>
          <p:nvPr>
            <p:ph type="dt" sz="half" idx="10"/>
          </p:nvPr>
        </p:nvSpPr>
        <p:spPr/>
        <p:txBody>
          <a:bodyPr/>
          <a:lstStyle/>
          <a:p>
            <a:fld id="{A44A1D8D-D8B0-4805-9A28-8275DB9163C5}" type="datetimeFigureOut">
              <a:rPr lang="en-GB" smtClean="0"/>
              <a:t>25/06/2021</a:t>
            </a:fld>
            <a:endParaRPr lang="en-GB"/>
          </a:p>
        </p:txBody>
      </p:sp>
      <p:sp>
        <p:nvSpPr>
          <p:cNvPr id="5" name="Footer Placeholder 4">
            <a:extLst>
              <a:ext uri="{FF2B5EF4-FFF2-40B4-BE49-F238E27FC236}">
                <a16:creationId xmlns:a16="http://schemas.microsoft.com/office/drawing/2014/main" id="{FB6650A1-826D-4E7A-9207-04F51E8EC6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B66018-EF16-43E6-8385-BB68BFFC552C}"/>
              </a:ext>
            </a:extLst>
          </p:cNvPr>
          <p:cNvSpPr>
            <a:spLocks noGrp="1"/>
          </p:cNvSpPr>
          <p:nvPr>
            <p:ph type="sldNum" sz="quarter" idx="12"/>
          </p:nvPr>
        </p:nvSpPr>
        <p:spPr/>
        <p:txBody>
          <a:bodyPr/>
          <a:lstStyle/>
          <a:p>
            <a:fld id="{5F6F7FE2-5729-456B-AD89-2E04BD5E0BDF}" type="slidenum">
              <a:rPr lang="en-GB" smtClean="0"/>
              <a:t>‹#›</a:t>
            </a:fld>
            <a:endParaRPr lang="en-GB"/>
          </a:p>
        </p:txBody>
      </p:sp>
    </p:spTree>
    <p:extLst>
      <p:ext uri="{BB962C8B-B14F-4D97-AF65-F5344CB8AC3E}">
        <p14:creationId xmlns:p14="http://schemas.microsoft.com/office/powerpoint/2010/main" val="118583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E25E8-1C2B-4321-B671-BC37E7847C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133154E-4F7E-4E7F-84CF-15492E8480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2B88FE-2EA6-4FA9-A484-27729D9169C4}"/>
              </a:ext>
            </a:extLst>
          </p:cNvPr>
          <p:cNvSpPr>
            <a:spLocks noGrp="1"/>
          </p:cNvSpPr>
          <p:nvPr>
            <p:ph type="dt" sz="half" idx="10"/>
          </p:nvPr>
        </p:nvSpPr>
        <p:spPr/>
        <p:txBody>
          <a:bodyPr/>
          <a:lstStyle/>
          <a:p>
            <a:fld id="{A44A1D8D-D8B0-4805-9A28-8275DB9163C5}" type="datetimeFigureOut">
              <a:rPr lang="en-GB" smtClean="0"/>
              <a:t>25/06/2021</a:t>
            </a:fld>
            <a:endParaRPr lang="en-GB"/>
          </a:p>
        </p:txBody>
      </p:sp>
      <p:sp>
        <p:nvSpPr>
          <p:cNvPr id="5" name="Footer Placeholder 4">
            <a:extLst>
              <a:ext uri="{FF2B5EF4-FFF2-40B4-BE49-F238E27FC236}">
                <a16:creationId xmlns:a16="http://schemas.microsoft.com/office/drawing/2014/main" id="{88492F93-6EED-4A09-9EFA-69855C246F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D48F59-1E75-4B3A-8634-A57115420461}"/>
              </a:ext>
            </a:extLst>
          </p:cNvPr>
          <p:cNvSpPr>
            <a:spLocks noGrp="1"/>
          </p:cNvSpPr>
          <p:nvPr>
            <p:ph type="sldNum" sz="quarter" idx="12"/>
          </p:nvPr>
        </p:nvSpPr>
        <p:spPr/>
        <p:txBody>
          <a:bodyPr/>
          <a:lstStyle/>
          <a:p>
            <a:fld id="{5F6F7FE2-5729-456B-AD89-2E04BD5E0BDF}" type="slidenum">
              <a:rPr lang="en-GB" smtClean="0"/>
              <a:t>‹#›</a:t>
            </a:fld>
            <a:endParaRPr lang="en-GB"/>
          </a:p>
        </p:txBody>
      </p:sp>
    </p:spTree>
    <p:extLst>
      <p:ext uri="{BB962C8B-B14F-4D97-AF65-F5344CB8AC3E}">
        <p14:creationId xmlns:p14="http://schemas.microsoft.com/office/powerpoint/2010/main" val="2307706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0251-E3B6-4D54-B5ED-D27D2D4F77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4D903E-4751-4ECF-9423-6E67EA4B7D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2014FC-258C-47BE-8C7F-E1E9FB2D05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481B50B-67BF-4C4F-90DA-E87F48DC5F25}"/>
              </a:ext>
            </a:extLst>
          </p:cNvPr>
          <p:cNvSpPr>
            <a:spLocks noGrp="1"/>
          </p:cNvSpPr>
          <p:nvPr>
            <p:ph type="dt" sz="half" idx="10"/>
          </p:nvPr>
        </p:nvSpPr>
        <p:spPr/>
        <p:txBody>
          <a:bodyPr/>
          <a:lstStyle/>
          <a:p>
            <a:fld id="{A44A1D8D-D8B0-4805-9A28-8275DB9163C5}" type="datetimeFigureOut">
              <a:rPr lang="en-GB" smtClean="0"/>
              <a:t>25/06/2021</a:t>
            </a:fld>
            <a:endParaRPr lang="en-GB"/>
          </a:p>
        </p:txBody>
      </p:sp>
      <p:sp>
        <p:nvSpPr>
          <p:cNvPr id="6" name="Footer Placeholder 5">
            <a:extLst>
              <a:ext uri="{FF2B5EF4-FFF2-40B4-BE49-F238E27FC236}">
                <a16:creationId xmlns:a16="http://schemas.microsoft.com/office/drawing/2014/main" id="{79641FAF-9842-42BE-B378-C426C0FBC7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7636F8-E83B-444D-A591-E18F109BAFBE}"/>
              </a:ext>
            </a:extLst>
          </p:cNvPr>
          <p:cNvSpPr>
            <a:spLocks noGrp="1"/>
          </p:cNvSpPr>
          <p:nvPr>
            <p:ph type="sldNum" sz="quarter" idx="12"/>
          </p:nvPr>
        </p:nvSpPr>
        <p:spPr/>
        <p:txBody>
          <a:bodyPr/>
          <a:lstStyle/>
          <a:p>
            <a:fld id="{5F6F7FE2-5729-456B-AD89-2E04BD5E0BDF}" type="slidenum">
              <a:rPr lang="en-GB" smtClean="0"/>
              <a:t>‹#›</a:t>
            </a:fld>
            <a:endParaRPr lang="en-GB"/>
          </a:p>
        </p:txBody>
      </p:sp>
    </p:spTree>
    <p:extLst>
      <p:ext uri="{BB962C8B-B14F-4D97-AF65-F5344CB8AC3E}">
        <p14:creationId xmlns:p14="http://schemas.microsoft.com/office/powerpoint/2010/main" val="2204709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05A4-D875-4989-83C5-8BA88A4F192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931DEA-C8C9-4CA3-9445-EDA5E1A16A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F3CE3B-2F8F-41B1-A5EB-C861B02617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DF68984-D4C1-4A6A-9473-487A0AB30D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39970E-7A69-4A98-B208-B168DA23A4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604B652-2A60-43EB-999B-D27F09AF8329}"/>
              </a:ext>
            </a:extLst>
          </p:cNvPr>
          <p:cNvSpPr>
            <a:spLocks noGrp="1"/>
          </p:cNvSpPr>
          <p:nvPr>
            <p:ph type="dt" sz="half" idx="10"/>
          </p:nvPr>
        </p:nvSpPr>
        <p:spPr/>
        <p:txBody>
          <a:bodyPr/>
          <a:lstStyle/>
          <a:p>
            <a:fld id="{A44A1D8D-D8B0-4805-9A28-8275DB9163C5}" type="datetimeFigureOut">
              <a:rPr lang="en-GB" smtClean="0"/>
              <a:t>25/06/2021</a:t>
            </a:fld>
            <a:endParaRPr lang="en-GB"/>
          </a:p>
        </p:txBody>
      </p:sp>
      <p:sp>
        <p:nvSpPr>
          <p:cNvPr id="8" name="Footer Placeholder 7">
            <a:extLst>
              <a:ext uri="{FF2B5EF4-FFF2-40B4-BE49-F238E27FC236}">
                <a16:creationId xmlns:a16="http://schemas.microsoft.com/office/drawing/2014/main" id="{C9E81E44-A782-4483-B63A-CBB05EC288B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E45D50-D7DC-411D-B0E6-EB12F9381A3C}"/>
              </a:ext>
            </a:extLst>
          </p:cNvPr>
          <p:cNvSpPr>
            <a:spLocks noGrp="1"/>
          </p:cNvSpPr>
          <p:nvPr>
            <p:ph type="sldNum" sz="quarter" idx="12"/>
          </p:nvPr>
        </p:nvSpPr>
        <p:spPr/>
        <p:txBody>
          <a:bodyPr/>
          <a:lstStyle/>
          <a:p>
            <a:fld id="{5F6F7FE2-5729-456B-AD89-2E04BD5E0BDF}" type="slidenum">
              <a:rPr lang="en-GB" smtClean="0"/>
              <a:t>‹#›</a:t>
            </a:fld>
            <a:endParaRPr lang="en-GB"/>
          </a:p>
        </p:txBody>
      </p:sp>
    </p:spTree>
    <p:extLst>
      <p:ext uri="{BB962C8B-B14F-4D97-AF65-F5344CB8AC3E}">
        <p14:creationId xmlns:p14="http://schemas.microsoft.com/office/powerpoint/2010/main" val="2729087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960F-79D8-46F2-A5E7-9CFA46525EA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7D2E7E-E808-428C-9B81-9D8E7C830EA3}"/>
              </a:ext>
            </a:extLst>
          </p:cNvPr>
          <p:cNvSpPr>
            <a:spLocks noGrp="1"/>
          </p:cNvSpPr>
          <p:nvPr>
            <p:ph type="dt" sz="half" idx="10"/>
          </p:nvPr>
        </p:nvSpPr>
        <p:spPr/>
        <p:txBody>
          <a:bodyPr/>
          <a:lstStyle/>
          <a:p>
            <a:fld id="{A44A1D8D-D8B0-4805-9A28-8275DB9163C5}" type="datetimeFigureOut">
              <a:rPr lang="en-GB" smtClean="0"/>
              <a:t>25/06/2021</a:t>
            </a:fld>
            <a:endParaRPr lang="en-GB"/>
          </a:p>
        </p:txBody>
      </p:sp>
      <p:sp>
        <p:nvSpPr>
          <p:cNvPr id="4" name="Footer Placeholder 3">
            <a:extLst>
              <a:ext uri="{FF2B5EF4-FFF2-40B4-BE49-F238E27FC236}">
                <a16:creationId xmlns:a16="http://schemas.microsoft.com/office/drawing/2014/main" id="{981C334E-3457-46DA-9221-7EF3F744FB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8E86E65-9A96-46B6-958F-87FABDB7A44F}"/>
              </a:ext>
            </a:extLst>
          </p:cNvPr>
          <p:cNvSpPr>
            <a:spLocks noGrp="1"/>
          </p:cNvSpPr>
          <p:nvPr>
            <p:ph type="sldNum" sz="quarter" idx="12"/>
          </p:nvPr>
        </p:nvSpPr>
        <p:spPr/>
        <p:txBody>
          <a:bodyPr/>
          <a:lstStyle/>
          <a:p>
            <a:fld id="{5F6F7FE2-5729-456B-AD89-2E04BD5E0BDF}" type="slidenum">
              <a:rPr lang="en-GB" smtClean="0"/>
              <a:t>‹#›</a:t>
            </a:fld>
            <a:endParaRPr lang="en-GB"/>
          </a:p>
        </p:txBody>
      </p:sp>
    </p:spTree>
    <p:extLst>
      <p:ext uri="{BB962C8B-B14F-4D97-AF65-F5344CB8AC3E}">
        <p14:creationId xmlns:p14="http://schemas.microsoft.com/office/powerpoint/2010/main" val="637785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2EACAA-100E-4AEF-AF4F-0BAD0F10C6B4}"/>
              </a:ext>
            </a:extLst>
          </p:cNvPr>
          <p:cNvSpPr>
            <a:spLocks noGrp="1"/>
          </p:cNvSpPr>
          <p:nvPr>
            <p:ph type="dt" sz="half" idx="10"/>
          </p:nvPr>
        </p:nvSpPr>
        <p:spPr/>
        <p:txBody>
          <a:bodyPr/>
          <a:lstStyle/>
          <a:p>
            <a:fld id="{A44A1D8D-D8B0-4805-9A28-8275DB9163C5}" type="datetimeFigureOut">
              <a:rPr lang="en-GB" smtClean="0"/>
              <a:t>25/06/2021</a:t>
            </a:fld>
            <a:endParaRPr lang="en-GB"/>
          </a:p>
        </p:txBody>
      </p:sp>
      <p:sp>
        <p:nvSpPr>
          <p:cNvPr id="3" name="Footer Placeholder 2">
            <a:extLst>
              <a:ext uri="{FF2B5EF4-FFF2-40B4-BE49-F238E27FC236}">
                <a16:creationId xmlns:a16="http://schemas.microsoft.com/office/drawing/2014/main" id="{B223DDF8-840D-40BD-936C-EECA745DF69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356A29-AC62-4F3C-B786-613BA3E145D8}"/>
              </a:ext>
            </a:extLst>
          </p:cNvPr>
          <p:cNvSpPr>
            <a:spLocks noGrp="1"/>
          </p:cNvSpPr>
          <p:nvPr>
            <p:ph type="sldNum" sz="quarter" idx="12"/>
          </p:nvPr>
        </p:nvSpPr>
        <p:spPr/>
        <p:txBody>
          <a:bodyPr/>
          <a:lstStyle/>
          <a:p>
            <a:fld id="{5F6F7FE2-5729-456B-AD89-2E04BD5E0BDF}" type="slidenum">
              <a:rPr lang="en-GB" smtClean="0"/>
              <a:t>‹#›</a:t>
            </a:fld>
            <a:endParaRPr lang="en-GB"/>
          </a:p>
        </p:txBody>
      </p:sp>
    </p:spTree>
    <p:extLst>
      <p:ext uri="{BB962C8B-B14F-4D97-AF65-F5344CB8AC3E}">
        <p14:creationId xmlns:p14="http://schemas.microsoft.com/office/powerpoint/2010/main" val="2769842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6FB4-AD40-4E70-9887-C3E5D96A28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FD802E-BD8E-49E0-9F24-346359443F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616A21-A35F-4F12-AC08-A492DAD83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78EAA-6841-4BED-900E-0CDA13B4238E}"/>
              </a:ext>
            </a:extLst>
          </p:cNvPr>
          <p:cNvSpPr>
            <a:spLocks noGrp="1"/>
          </p:cNvSpPr>
          <p:nvPr>
            <p:ph type="dt" sz="half" idx="10"/>
          </p:nvPr>
        </p:nvSpPr>
        <p:spPr/>
        <p:txBody>
          <a:bodyPr/>
          <a:lstStyle/>
          <a:p>
            <a:fld id="{A44A1D8D-D8B0-4805-9A28-8275DB9163C5}" type="datetimeFigureOut">
              <a:rPr lang="en-GB" smtClean="0"/>
              <a:t>25/06/2021</a:t>
            </a:fld>
            <a:endParaRPr lang="en-GB"/>
          </a:p>
        </p:txBody>
      </p:sp>
      <p:sp>
        <p:nvSpPr>
          <p:cNvPr id="6" name="Footer Placeholder 5">
            <a:extLst>
              <a:ext uri="{FF2B5EF4-FFF2-40B4-BE49-F238E27FC236}">
                <a16:creationId xmlns:a16="http://schemas.microsoft.com/office/drawing/2014/main" id="{AE11267D-1A82-4D5F-87A2-E959DD9E7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8BB9D2-2DDC-42CF-A188-DF052D0E8A89}"/>
              </a:ext>
            </a:extLst>
          </p:cNvPr>
          <p:cNvSpPr>
            <a:spLocks noGrp="1"/>
          </p:cNvSpPr>
          <p:nvPr>
            <p:ph type="sldNum" sz="quarter" idx="12"/>
          </p:nvPr>
        </p:nvSpPr>
        <p:spPr/>
        <p:txBody>
          <a:bodyPr/>
          <a:lstStyle/>
          <a:p>
            <a:fld id="{5F6F7FE2-5729-456B-AD89-2E04BD5E0BDF}" type="slidenum">
              <a:rPr lang="en-GB" smtClean="0"/>
              <a:t>‹#›</a:t>
            </a:fld>
            <a:endParaRPr lang="en-GB"/>
          </a:p>
        </p:txBody>
      </p:sp>
    </p:spTree>
    <p:extLst>
      <p:ext uri="{BB962C8B-B14F-4D97-AF65-F5344CB8AC3E}">
        <p14:creationId xmlns:p14="http://schemas.microsoft.com/office/powerpoint/2010/main" val="3395342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25958-B32D-48F4-A1B3-C7CBA18B41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04B4C4-5472-4826-91F6-F776454D82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E3DBF09-9350-4303-B9D2-9F6129D6A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2F8F91-4C71-45B8-97A4-E9E966ECBDDC}"/>
              </a:ext>
            </a:extLst>
          </p:cNvPr>
          <p:cNvSpPr>
            <a:spLocks noGrp="1"/>
          </p:cNvSpPr>
          <p:nvPr>
            <p:ph type="dt" sz="half" idx="10"/>
          </p:nvPr>
        </p:nvSpPr>
        <p:spPr/>
        <p:txBody>
          <a:bodyPr/>
          <a:lstStyle/>
          <a:p>
            <a:fld id="{A44A1D8D-D8B0-4805-9A28-8275DB9163C5}" type="datetimeFigureOut">
              <a:rPr lang="en-GB" smtClean="0"/>
              <a:t>25/06/2021</a:t>
            </a:fld>
            <a:endParaRPr lang="en-GB"/>
          </a:p>
        </p:txBody>
      </p:sp>
      <p:sp>
        <p:nvSpPr>
          <p:cNvPr id="6" name="Footer Placeholder 5">
            <a:extLst>
              <a:ext uri="{FF2B5EF4-FFF2-40B4-BE49-F238E27FC236}">
                <a16:creationId xmlns:a16="http://schemas.microsoft.com/office/drawing/2014/main" id="{E944736E-8367-46ED-BE2C-D1EF6E8FE3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E6DC13-061A-4A98-8780-652579A0C1A5}"/>
              </a:ext>
            </a:extLst>
          </p:cNvPr>
          <p:cNvSpPr>
            <a:spLocks noGrp="1"/>
          </p:cNvSpPr>
          <p:nvPr>
            <p:ph type="sldNum" sz="quarter" idx="12"/>
          </p:nvPr>
        </p:nvSpPr>
        <p:spPr/>
        <p:txBody>
          <a:bodyPr/>
          <a:lstStyle/>
          <a:p>
            <a:fld id="{5F6F7FE2-5729-456B-AD89-2E04BD5E0BDF}" type="slidenum">
              <a:rPr lang="en-GB" smtClean="0"/>
              <a:t>‹#›</a:t>
            </a:fld>
            <a:endParaRPr lang="en-GB"/>
          </a:p>
        </p:txBody>
      </p:sp>
    </p:spTree>
    <p:extLst>
      <p:ext uri="{BB962C8B-B14F-4D97-AF65-F5344CB8AC3E}">
        <p14:creationId xmlns:p14="http://schemas.microsoft.com/office/powerpoint/2010/main" val="540844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D68AD4-FCC6-4E6B-9F23-D7F31858A0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5E34B4-4A65-4ED9-A4C8-5A467136D2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6A9F3B-68E2-4A03-BC9C-E97DF2A6EB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4A1D8D-D8B0-4805-9A28-8275DB9163C5}" type="datetimeFigureOut">
              <a:rPr lang="en-GB" smtClean="0"/>
              <a:t>25/06/2021</a:t>
            </a:fld>
            <a:endParaRPr lang="en-GB"/>
          </a:p>
        </p:txBody>
      </p:sp>
      <p:sp>
        <p:nvSpPr>
          <p:cNvPr id="5" name="Footer Placeholder 4">
            <a:extLst>
              <a:ext uri="{FF2B5EF4-FFF2-40B4-BE49-F238E27FC236}">
                <a16:creationId xmlns:a16="http://schemas.microsoft.com/office/drawing/2014/main" id="{A5EEA224-E5B0-4042-B412-2C267BCF3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1D71D75-90B0-4A4E-A4CF-29A062543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6F7FE2-5729-456B-AD89-2E04BD5E0BDF}" type="slidenum">
              <a:rPr lang="en-GB" smtClean="0"/>
              <a:t>‹#›</a:t>
            </a:fld>
            <a:endParaRPr lang="en-GB"/>
          </a:p>
        </p:txBody>
      </p:sp>
    </p:spTree>
    <p:extLst>
      <p:ext uri="{BB962C8B-B14F-4D97-AF65-F5344CB8AC3E}">
        <p14:creationId xmlns:p14="http://schemas.microsoft.com/office/powerpoint/2010/main" val="2344135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doi.org/10.1016/S2215-0366(20)30240-6" TargetMode="External"/><Relationship Id="rId3" Type="http://schemas.openxmlformats.org/officeDocument/2006/relationships/hyperlink" Target="https://doi.org/10.3390/nu12061583" TargetMode="External"/><Relationship Id="rId7" Type="http://schemas.openxmlformats.org/officeDocument/2006/relationships/hyperlink" Target="https://doi.org/10.1037/tra0000711"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doi.org/10.1016/S0140-6736(20)30460-8" TargetMode="External"/><Relationship Id="rId5" Type="http://schemas.openxmlformats.org/officeDocument/2006/relationships/hyperlink" Target="https://doi.org/10.1016/j.socscimed.2012.04.025" TargetMode="External"/><Relationship Id="rId4" Type="http://schemas.openxmlformats.org/officeDocument/2006/relationships/hyperlink" Target="https://www.bbc.co.uk/news/education-57497297" TargetMode="External"/><Relationship Id="rId9" Type="http://schemas.openxmlformats.org/officeDocument/2006/relationships/hyperlink" Target="https://doi.org/10.1002/wps.20420"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doi.org/10.1017/S1041610220000988" TargetMode="External"/><Relationship Id="rId3" Type="http://schemas.openxmlformats.org/officeDocument/2006/relationships/hyperlink" Target="https://doi.org/10.1017/S0033291720004432" TargetMode="External"/><Relationship Id="rId7" Type="http://schemas.openxmlformats.org/officeDocument/2006/relationships/hyperlink" Target="https://commonslibrary.parliament.uk/domestic-abuse-and-covid-19-a-year-into-the-pandemic/"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doi.org/10.1016/S2215-0366(20)30168-1" TargetMode="External"/><Relationship Id="rId5" Type="http://schemas.openxmlformats.org/officeDocument/2006/relationships/hyperlink" Target="https://doi.org/10.1192/bjp.bp.115.169094" TargetMode="External"/><Relationship Id="rId10" Type="http://schemas.openxmlformats.org/officeDocument/2006/relationships/hyperlink" Target="https://doi.org/10.1001/jamanetworkopen.2020.26064" TargetMode="External"/><Relationship Id="rId4" Type="http://schemas.openxmlformats.org/officeDocument/2006/relationships/hyperlink" Target="https://doi.org/10.1016/S0140-6736(18)32271-2" TargetMode="External"/><Relationship Id="rId9" Type="http://schemas.openxmlformats.org/officeDocument/2006/relationships/hyperlink" Target="https://doi.org/https:/doi.org/10.1101/2021.04.30.21256385"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doi.org/10.3390/ijerph17186469" TargetMode="External"/><Relationship Id="rId3" Type="http://schemas.openxmlformats.org/officeDocument/2006/relationships/hyperlink" Target="https://doi.org/10.1192/bjp.2020.130" TargetMode="External"/><Relationship Id="rId7" Type="http://schemas.openxmlformats.org/officeDocument/2006/relationships/hyperlink" Target="https://doi.org/10.1016/S2215-0366(19)30188-9"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doi.org/10.3389/fpsyt.2020.565098" TargetMode="External"/><Relationship Id="rId5" Type="http://schemas.openxmlformats.org/officeDocument/2006/relationships/hyperlink" Target="https://doi.org/10.1016/j.psychres.2020.113190" TargetMode="External"/><Relationship Id="rId4" Type="http://schemas.openxmlformats.org/officeDocument/2006/relationships/hyperlink" Target="https://doi.org/10.1093/aje/kwf182" TargetMode="External"/><Relationship Id="rId9" Type="http://schemas.openxmlformats.org/officeDocument/2006/relationships/hyperlink" Target="https://doi.org/10.1016/S2215-0366(20)30570-8"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doi.org/10.1136/archdischild-2020-319872" TargetMode="External"/><Relationship Id="rId3" Type="http://schemas.openxmlformats.org/officeDocument/2006/relationships/hyperlink" Target="https://www.ons.gov.uk/peoplepopulationandcommunity/crimeandjustice/bulletins/domesticabuseinenglandandwalesoverview/november2020" TargetMode="External"/><Relationship Id="rId7" Type="http://schemas.openxmlformats.org/officeDocument/2006/relationships/hyperlink" Target="https://doi.org/10.1101/2021.03.04.21252921" TargetMode="External"/><Relationship Id="rId2" Type="http://schemas.openxmlformats.org/officeDocument/2006/relationships/hyperlink" Target="https://doi.org/10.1787/fd41e65f-es" TargetMode="External"/><Relationship Id="rId1" Type="http://schemas.openxmlformats.org/officeDocument/2006/relationships/slideLayout" Target="../slideLayouts/slideLayout2.xml"/><Relationship Id="rId6" Type="http://schemas.openxmlformats.org/officeDocument/2006/relationships/hyperlink" Target="https://doi.org/10.1186/s12889-021-10470-z" TargetMode="External"/><Relationship Id="rId5" Type="http://schemas.openxmlformats.org/officeDocument/2006/relationships/hyperlink" Target="https://doi.org/10.1016/S2215-0366(20)30308-4" TargetMode="External"/><Relationship Id="rId4" Type="http://schemas.openxmlformats.org/officeDocument/2006/relationships/hyperlink" Target="https://www.ons.gov.uk/employmentandlabourmarket/peopleinwork/employmentandemployeetypes/bulletins/employmentintheuk/february2021"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093/ije/dyu038" TargetMode="External"/><Relationship Id="rId7" Type="http://schemas.openxmlformats.org/officeDocument/2006/relationships/hyperlink" Target="https://doi.org/10.1002/ma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worldbank.org/en/news/press-release/2020/10/07/covid-19-to-add-as-many-as-150-million-extreme-poor-by-2021" TargetMode="External"/><Relationship Id="rId5" Type="http://schemas.openxmlformats.org/officeDocument/2006/relationships/hyperlink" Target="https://www.who.int/data/gho/data/themes/mortality-and-global-health-estimates/global-health-estimates-leading-causes-of-dalys" TargetMode="External"/><Relationship Id="rId4" Type="http://schemas.openxmlformats.org/officeDocument/2006/relationships/hyperlink" Target="https://doi.org/10.1111/inm.1273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9AB064C-9885-4D4D-9A2D-D1B6CD809F22}"/>
              </a:ext>
            </a:extLst>
          </p:cNvPr>
          <p:cNvSpPr>
            <a:spLocks noGrp="1"/>
          </p:cNvSpPr>
          <p:nvPr>
            <p:ph type="subTitle" idx="1"/>
          </p:nvPr>
        </p:nvSpPr>
        <p:spPr>
          <a:xfrm>
            <a:off x="1080630" y="1817077"/>
            <a:ext cx="10274398" cy="3438216"/>
          </a:xfrm>
        </p:spPr>
        <p:txBody>
          <a:bodyPr>
            <a:normAutofit fontScale="92500" lnSpcReduction="20000"/>
          </a:bodyPr>
          <a:lstStyle/>
          <a:p>
            <a:r>
              <a:rPr lang="en-GB" sz="3900" b="1" dirty="0">
                <a:solidFill>
                  <a:schemeClr val="bg1"/>
                </a:solidFill>
                <a:latin typeface="Arial" panose="020B0604020202020204" pitchFamily="34" charset="0"/>
                <a:cs typeface="Arial" panose="020B0604020202020204" pitchFamily="34" charset="0"/>
              </a:rPr>
              <a:t>The long-term impact of the COVID-19 pandemic on the mental health and wellbeing of adults in the UK</a:t>
            </a:r>
          </a:p>
          <a:p>
            <a:endParaRPr lang="en-GB" sz="3200" b="1" dirty="0">
              <a:solidFill>
                <a:schemeClr val="bg1"/>
              </a:solidFill>
              <a:latin typeface="Arial" panose="020B0604020202020204" pitchFamily="34" charset="0"/>
              <a:cs typeface="Arial" panose="020B0604020202020204" pitchFamily="34" charset="0"/>
            </a:endParaRPr>
          </a:p>
          <a:p>
            <a:r>
              <a:rPr lang="en-GB" sz="2600" dirty="0">
                <a:solidFill>
                  <a:schemeClr val="accent5">
                    <a:lumMod val="60000"/>
                    <a:lumOff val="40000"/>
                  </a:schemeClr>
                </a:solidFill>
                <a:latin typeface="Arial" panose="020B0604020202020204" pitchFamily="34" charset="0"/>
                <a:cs typeface="Arial" panose="020B0604020202020204" pitchFamily="34" charset="0"/>
              </a:rPr>
              <a:t>Eleonora Iob</a:t>
            </a:r>
          </a:p>
          <a:p>
            <a:r>
              <a:rPr lang="en-GB" sz="2600" dirty="0">
                <a:solidFill>
                  <a:schemeClr val="accent5">
                    <a:lumMod val="60000"/>
                    <a:lumOff val="40000"/>
                  </a:schemeClr>
                </a:solidFill>
                <a:latin typeface="Arial" panose="020B0604020202020204" pitchFamily="34" charset="0"/>
                <a:cs typeface="Arial" panose="020B0604020202020204" pitchFamily="34" charset="0"/>
              </a:rPr>
              <a:t>Psychobiology Research Group </a:t>
            </a:r>
          </a:p>
          <a:p>
            <a:r>
              <a:rPr lang="en-GB" sz="2600" dirty="0">
                <a:solidFill>
                  <a:schemeClr val="accent5">
                    <a:lumMod val="60000"/>
                    <a:lumOff val="40000"/>
                  </a:schemeClr>
                </a:solidFill>
                <a:latin typeface="Arial" panose="020B0604020202020204" pitchFamily="34" charset="0"/>
                <a:cs typeface="Arial" panose="020B0604020202020204" pitchFamily="34" charset="0"/>
              </a:rPr>
              <a:t>Institute of Epidemiology and Health Care</a:t>
            </a:r>
          </a:p>
          <a:p>
            <a:r>
              <a:rPr lang="en-GB" sz="2600" dirty="0">
                <a:solidFill>
                  <a:schemeClr val="accent5">
                    <a:lumMod val="60000"/>
                    <a:lumOff val="40000"/>
                  </a:schemeClr>
                </a:solidFill>
                <a:latin typeface="Arial" panose="020B0604020202020204" pitchFamily="34" charset="0"/>
                <a:cs typeface="Arial" panose="020B0604020202020204" pitchFamily="34" charset="0"/>
              </a:rPr>
              <a:t>University College London </a:t>
            </a:r>
          </a:p>
        </p:txBody>
      </p:sp>
      <p:sp>
        <p:nvSpPr>
          <p:cNvPr id="4" name="Freeform 24">
            <a:extLst>
              <a:ext uri="{FF2B5EF4-FFF2-40B4-BE49-F238E27FC236}">
                <a16:creationId xmlns:a16="http://schemas.microsoft.com/office/drawing/2014/main" id="{C99F57B1-106E-4E2C-B933-C8342104A046}"/>
              </a:ext>
            </a:extLst>
          </p:cNvPr>
          <p:cNvSpPr>
            <a:spLocks/>
          </p:cNvSpPr>
          <p:nvPr/>
        </p:nvSpPr>
        <p:spPr bwMode="auto">
          <a:xfrm>
            <a:off x="0" y="1"/>
            <a:ext cx="12192000" cy="109487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6" name="TextBox 5">
            <a:extLst>
              <a:ext uri="{FF2B5EF4-FFF2-40B4-BE49-F238E27FC236}">
                <a16:creationId xmlns:a16="http://schemas.microsoft.com/office/drawing/2014/main" id="{C4FABE7A-91D9-400C-9CD1-B46926B7A31D}"/>
              </a:ext>
            </a:extLst>
          </p:cNvPr>
          <p:cNvSpPr txBox="1"/>
          <p:nvPr/>
        </p:nvSpPr>
        <p:spPr>
          <a:xfrm>
            <a:off x="3181389" y="5255293"/>
            <a:ext cx="6072881" cy="1015663"/>
          </a:xfrm>
          <a:prstGeom prst="rect">
            <a:avLst/>
          </a:prstGeom>
          <a:noFill/>
        </p:spPr>
        <p:txBody>
          <a:bodyPr wrap="none" rtlCol="0">
            <a:spAutoFit/>
          </a:bodyPr>
          <a:lstStyle/>
          <a:p>
            <a:pPr algn="ctr"/>
            <a:r>
              <a:rPr lang="en-GB" sz="2000" dirty="0">
                <a:solidFill>
                  <a:schemeClr val="bg1"/>
                </a:solidFill>
                <a:latin typeface="Arial" panose="020B0604020202020204" pitchFamily="34" charset="0"/>
                <a:cs typeface="Arial" panose="020B0604020202020204" pitchFamily="34" charset="0"/>
              </a:rPr>
              <a:t>ACAP Webinar Series, University College Dublin</a:t>
            </a:r>
          </a:p>
          <a:p>
            <a:pPr algn="ctr"/>
            <a:r>
              <a:rPr lang="en-GB" sz="2000" dirty="0">
                <a:solidFill>
                  <a:schemeClr val="bg1"/>
                </a:solidFill>
                <a:latin typeface="Arial" panose="020B0604020202020204" pitchFamily="34" charset="0"/>
                <a:cs typeface="Arial" panose="020B0604020202020204" pitchFamily="34" charset="0"/>
              </a:rPr>
              <a:t>Friday 25th June 2021</a:t>
            </a:r>
          </a:p>
          <a:p>
            <a:r>
              <a:rPr lang="en-GB" sz="2000" dirty="0">
                <a:solidFill>
                  <a:schemeClr val="bg1"/>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52520E5-685F-45B2-A138-51105A09DD25}"/>
              </a:ext>
            </a:extLst>
          </p:cNvPr>
          <p:cNvSpPr txBox="1"/>
          <p:nvPr/>
        </p:nvSpPr>
        <p:spPr>
          <a:xfrm>
            <a:off x="220727" y="6085753"/>
            <a:ext cx="3407689" cy="584775"/>
          </a:xfrm>
          <a:prstGeom prst="rect">
            <a:avLst/>
          </a:prstGeom>
          <a:noFill/>
        </p:spPr>
        <p:txBody>
          <a:bodyPr wrap="square">
            <a:spAutoFit/>
          </a:bodyPr>
          <a:lstStyle/>
          <a:p>
            <a:pPr defTabSz="609585"/>
            <a:r>
              <a:rPr lang="en-GB" sz="1600" dirty="0">
                <a:solidFill>
                  <a:schemeClr val="bg1"/>
                </a:solidFill>
                <a:latin typeface="Arial" panose="020B0604020202020204" pitchFamily="34" charset="0"/>
                <a:cs typeface="Arial" panose="020B0604020202020204" pitchFamily="34" charset="0"/>
              </a:rPr>
              <a:t>Email: Eleonora.iob.17@ucl.ac.uk</a:t>
            </a:r>
          </a:p>
          <a:p>
            <a:pPr defTabSz="609585"/>
            <a:r>
              <a:rPr lang="en-GB" sz="1600" dirty="0">
                <a:solidFill>
                  <a:schemeClr val="bg1"/>
                </a:solidFill>
                <a:latin typeface="Arial" panose="020B0604020202020204" pitchFamily="34" charset="0"/>
                <a:cs typeface="Arial" panose="020B0604020202020204" pitchFamily="34" charset="0"/>
              </a:rPr>
              <a:t>Twitter: @</a:t>
            </a:r>
            <a:r>
              <a:rPr lang="en-GB" sz="1600" dirty="0" err="1">
                <a:solidFill>
                  <a:schemeClr val="bg1"/>
                </a:solidFill>
                <a:latin typeface="Arial" panose="020B0604020202020204" pitchFamily="34" charset="0"/>
                <a:cs typeface="Arial" panose="020B0604020202020204" pitchFamily="34" charset="0"/>
              </a:rPr>
              <a:t>Eleonora_Iob</a:t>
            </a:r>
            <a:endParaRPr lang="en-GB"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0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D978E65-EE99-4C10-9FA8-A562F8EB0B2D}"/>
              </a:ext>
            </a:extLst>
          </p:cNvPr>
          <p:cNvSpPr txBox="1"/>
          <p:nvPr/>
        </p:nvSpPr>
        <p:spPr>
          <a:xfrm>
            <a:off x="380176" y="6098309"/>
            <a:ext cx="11431647" cy="707886"/>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Prevalence of abuse, self-harm, and suicidal ideation in the COVID-19 Social Study by sex and ethnicity (March-April 2020). </a:t>
            </a:r>
            <a:r>
              <a:rPr lang="en-GB" dirty="0">
                <a:solidFill>
                  <a:schemeClr val="bg1"/>
                </a:solidFill>
                <a:latin typeface="Arial" panose="020B0604020202020204" pitchFamily="34" charset="0"/>
                <a:cs typeface="Arial" panose="020B0604020202020204" pitchFamily="34" charset="0"/>
              </a:rPr>
              <a:t>Note: BAME = Black, Asian, and Minority Ethnic (BAME) groups  </a:t>
            </a:r>
          </a:p>
        </p:txBody>
      </p:sp>
      <p:pic>
        <p:nvPicPr>
          <p:cNvPr id="2" name="Picture 1">
            <a:extLst>
              <a:ext uri="{FF2B5EF4-FFF2-40B4-BE49-F238E27FC236}">
                <a16:creationId xmlns:a16="http://schemas.microsoft.com/office/drawing/2014/main" id="{7346D3FF-7FA1-4A40-8865-058C00530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905" y="1252133"/>
            <a:ext cx="11431647" cy="4846175"/>
          </a:xfrm>
          <a:prstGeom prst="rect">
            <a:avLst/>
          </a:prstGeom>
          <a:ln>
            <a:solidFill>
              <a:schemeClr val="accent1"/>
            </a:solidFill>
          </a:ln>
        </p:spPr>
      </p:pic>
      <p:sp>
        <p:nvSpPr>
          <p:cNvPr id="6" name="Freeform 24">
            <a:extLst>
              <a:ext uri="{FF2B5EF4-FFF2-40B4-BE49-F238E27FC236}">
                <a16:creationId xmlns:a16="http://schemas.microsoft.com/office/drawing/2014/main" id="{1281B08B-99DA-1E4D-A4AB-4C448144BDAC}"/>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7" name="TextBox 6">
            <a:extLst>
              <a:ext uri="{FF2B5EF4-FFF2-40B4-BE49-F238E27FC236}">
                <a16:creationId xmlns:a16="http://schemas.microsoft.com/office/drawing/2014/main" id="{776B5EFD-C2CD-E944-BD48-2D8A65B3FA8C}"/>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
        <p:nvSpPr>
          <p:cNvPr id="3" name="Rectangle 2">
            <a:extLst>
              <a:ext uri="{FF2B5EF4-FFF2-40B4-BE49-F238E27FC236}">
                <a16:creationId xmlns:a16="http://schemas.microsoft.com/office/drawing/2014/main" id="{7317448A-5CB1-3A45-984E-73680CC68557}"/>
              </a:ext>
            </a:extLst>
          </p:cNvPr>
          <p:cNvSpPr/>
          <p:nvPr/>
        </p:nvSpPr>
        <p:spPr>
          <a:xfrm>
            <a:off x="938401" y="1592316"/>
            <a:ext cx="5157599" cy="441952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205C0F-DA3D-E44F-8CBE-A82ACAB0B15D}"/>
              </a:ext>
            </a:extLst>
          </p:cNvPr>
          <p:cNvSpPr/>
          <p:nvPr/>
        </p:nvSpPr>
        <p:spPr>
          <a:xfrm>
            <a:off x="6654224" y="1592315"/>
            <a:ext cx="5103871" cy="441952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04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D978E65-EE99-4C10-9FA8-A562F8EB0B2D}"/>
              </a:ext>
            </a:extLst>
          </p:cNvPr>
          <p:cNvSpPr txBox="1"/>
          <p:nvPr/>
        </p:nvSpPr>
        <p:spPr>
          <a:xfrm>
            <a:off x="585216" y="6143169"/>
            <a:ext cx="11021568" cy="707886"/>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Prevalence of abuse, self-harm, and suicidal ideation in the COVID-19 Social Study by income and work status (March-April 2020) </a:t>
            </a:r>
          </a:p>
        </p:txBody>
      </p:sp>
      <p:pic>
        <p:nvPicPr>
          <p:cNvPr id="6" name="Picture 5" descr="A picture containing text, antenna&#10;&#10;Description automatically generated">
            <a:extLst>
              <a:ext uri="{FF2B5EF4-FFF2-40B4-BE49-F238E27FC236}">
                <a16:creationId xmlns:a16="http://schemas.microsoft.com/office/drawing/2014/main" id="{C9CA9990-7CE2-4E06-924A-8E13E6A54038}"/>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249936" y="1288996"/>
            <a:ext cx="11763388" cy="4809313"/>
          </a:xfrm>
          <a:prstGeom prst="rect">
            <a:avLst/>
          </a:prstGeom>
        </p:spPr>
      </p:pic>
      <p:sp>
        <p:nvSpPr>
          <p:cNvPr id="7" name="Freeform 24">
            <a:extLst>
              <a:ext uri="{FF2B5EF4-FFF2-40B4-BE49-F238E27FC236}">
                <a16:creationId xmlns:a16="http://schemas.microsoft.com/office/drawing/2014/main" id="{E726FE07-31C3-A744-874F-E63890FAAD7E}"/>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9" name="TextBox 8">
            <a:extLst>
              <a:ext uri="{FF2B5EF4-FFF2-40B4-BE49-F238E27FC236}">
                <a16:creationId xmlns:a16="http://schemas.microsoft.com/office/drawing/2014/main" id="{2583FBE4-504F-6141-897A-440A063B56BC}"/>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
        <p:nvSpPr>
          <p:cNvPr id="10" name="Rectangle 9">
            <a:extLst>
              <a:ext uri="{FF2B5EF4-FFF2-40B4-BE49-F238E27FC236}">
                <a16:creationId xmlns:a16="http://schemas.microsoft.com/office/drawing/2014/main" id="{BBB5DE80-1BCB-2B49-8DB8-2FC9F7916F59}"/>
              </a:ext>
            </a:extLst>
          </p:cNvPr>
          <p:cNvSpPr/>
          <p:nvPr/>
        </p:nvSpPr>
        <p:spPr>
          <a:xfrm>
            <a:off x="733449" y="1765738"/>
            <a:ext cx="5362551" cy="4209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121067-5CD0-A940-8DDC-7C828B0BC19F}"/>
              </a:ext>
            </a:extLst>
          </p:cNvPr>
          <p:cNvSpPr/>
          <p:nvPr/>
        </p:nvSpPr>
        <p:spPr>
          <a:xfrm>
            <a:off x="6577201" y="1765737"/>
            <a:ext cx="5362551" cy="4209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74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D978E65-EE99-4C10-9FA8-A562F8EB0B2D}"/>
              </a:ext>
            </a:extLst>
          </p:cNvPr>
          <p:cNvSpPr txBox="1"/>
          <p:nvPr/>
        </p:nvSpPr>
        <p:spPr>
          <a:xfrm>
            <a:off x="585216" y="6091344"/>
            <a:ext cx="11021568" cy="707886"/>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Prevalence of abuse, self-harm, and suicidal ideation in the COVID-19 Social Study by pre-existing physical and mental illness (March-April 2020) </a:t>
            </a:r>
          </a:p>
        </p:txBody>
      </p:sp>
      <p:pic>
        <p:nvPicPr>
          <p:cNvPr id="7" name="Picture 6" descr="A picture containing text, antenna&#10;&#10;Description automatically generated">
            <a:extLst>
              <a:ext uri="{FF2B5EF4-FFF2-40B4-BE49-F238E27FC236}">
                <a16:creationId xmlns:a16="http://schemas.microsoft.com/office/drawing/2014/main" id="{5721D206-B337-43EB-9798-CFE214052BDE}"/>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231554" y="1519837"/>
            <a:ext cx="11862909" cy="4541609"/>
          </a:xfrm>
          <a:prstGeom prst="rect">
            <a:avLst/>
          </a:prstGeom>
        </p:spPr>
      </p:pic>
      <p:sp>
        <p:nvSpPr>
          <p:cNvPr id="6" name="Freeform 24">
            <a:extLst>
              <a:ext uri="{FF2B5EF4-FFF2-40B4-BE49-F238E27FC236}">
                <a16:creationId xmlns:a16="http://schemas.microsoft.com/office/drawing/2014/main" id="{7F43A62B-179A-0346-8365-24EC5657ACB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9" name="TextBox 8">
            <a:extLst>
              <a:ext uri="{FF2B5EF4-FFF2-40B4-BE49-F238E27FC236}">
                <a16:creationId xmlns:a16="http://schemas.microsoft.com/office/drawing/2014/main" id="{57EA1DE4-F24F-8B47-B738-BBF6F2B19BAB}"/>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
        <p:nvSpPr>
          <p:cNvPr id="10" name="Rectangle 9">
            <a:extLst>
              <a:ext uri="{FF2B5EF4-FFF2-40B4-BE49-F238E27FC236}">
                <a16:creationId xmlns:a16="http://schemas.microsoft.com/office/drawing/2014/main" id="{B57E2607-23A1-9840-8480-6362ECF0F755}"/>
              </a:ext>
            </a:extLst>
          </p:cNvPr>
          <p:cNvSpPr/>
          <p:nvPr/>
        </p:nvSpPr>
        <p:spPr>
          <a:xfrm>
            <a:off x="743959" y="1899350"/>
            <a:ext cx="5362551" cy="402848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A75C26-75B5-6545-9EB7-EEE9E6987C4E}"/>
              </a:ext>
            </a:extLst>
          </p:cNvPr>
          <p:cNvSpPr/>
          <p:nvPr/>
        </p:nvSpPr>
        <p:spPr>
          <a:xfrm>
            <a:off x="6618915" y="1899350"/>
            <a:ext cx="5362551" cy="402848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34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D978E65-EE99-4C10-9FA8-A562F8EB0B2D}"/>
              </a:ext>
            </a:extLst>
          </p:cNvPr>
          <p:cNvSpPr txBox="1"/>
          <p:nvPr/>
        </p:nvSpPr>
        <p:spPr>
          <a:xfrm>
            <a:off x="465322" y="5974497"/>
            <a:ext cx="11021568" cy="707886"/>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Formal/structured and informal mental health support in participants with experiences of abuse, self-harm behaviours, and suicidal ideation </a:t>
            </a:r>
          </a:p>
        </p:txBody>
      </p:sp>
      <p:pic>
        <p:nvPicPr>
          <p:cNvPr id="6" name="Picture 5" descr="A picture containing text, stationary, writing implement, pencil&#10;&#10;Description automatically generated">
            <a:extLst>
              <a:ext uri="{FF2B5EF4-FFF2-40B4-BE49-F238E27FC236}">
                <a16:creationId xmlns:a16="http://schemas.microsoft.com/office/drawing/2014/main" id="{7408C037-B5C1-4A59-8B59-935D44C31349}"/>
              </a:ext>
            </a:extLst>
          </p:cNvPr>
          <p:cNvPicPr/>
          <p:nvPr/>
        </p:nvPicPr>
        <p:blipFill rotWithShape="1">
          <a:blip r:embed="rId3" cstate="print">
            <a:extLst>
              <a:ext uri="{28A0092B-C50C-407E-A947-70E740481C1C}">
                <a14:useLocalDpi xmlns:a14="http://schemas.microsoft.com/office/drawing/2010/main"/>
              </a:ext>
            </a:extLst>
          </a:blip>
          <a:srcRect b="3131"/>
          <a:stretch/>
        </p:blipFill>
        <p:spPr>
          <a:xfrm>
            <a:off x="585216" y="1252134"/>
            <a:ext cx="11021568" cy="4722363"/>
          </a:xfrm>
          <a:prstGeom prst="rect">
            <a:avLst/>
          </a:prstGeom>
        </p:spPr>
      </p:pic>
      <p:sp>
        <p:nvSpPr>
          <p:cNvPr id="7" name="Freeform 24">
            <a:extLst>
              <a:ext uri="{FF2B5EF4-FFF2-40B4-BE49-F238E27FC236}">
                <a16:creationId xmlns:a16="http://schemas.microsoft.com/office/drawing/2014/main" id="{D0ACD4E7-882D-A84B-B40A-1BAD491D5A4B}"/>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9" name="TextBox 8">
            <a:extLst>
              <a:ext uri="{FF2B5EF4-FFF2-40B4-BE49-F238E27FC236}">
                <a16:creationId xmlns:a16="http://schemas.microsoft.com/office/drawing/2014/main" id="{C37CFB49-9023-A64F-9F1F-B1D417483E68}"/>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
        <p:nvSpPr>
          <p:cNvPr id="10" name="Rectangle 9">
            <a:extLst>
              <a:ext uri="{FF2B5EF4-FFF2-40B4-BE49-F238E27FC236}">
                <a16:creationId xmlns:a16="http://schemas.microsoft.com/office/drawing/2014/main" id="{DFD80441-3A02-3D4E-BD98-061579F4FC0D}"/>
              </a:ext>
            </a:extLst>
          </p:cNvPr>
          <p:cNvSpPr/>
          <p:nvPr/>
        </p:nvSpPr>
        <p:spPr>
          <a:xfrm>
            <a:off x="1592317" y="2601310"/>
            <a:ext cx="704570" cy="118241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2E1FE9-49DE-6545-96AF-10D555E6E28E}"/>
              </a:ext>
            </a:extLst>
          </p:cNvPr>
          <p:cNvSpPr/>
          <p:nvPr/>
        </p:nvSpPr>
        <p:spPr>
          <a:xfrm>
            <a:off x="3058133" y="2582988"/>
            <a:ext cx="704570" cy="118241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58ABC41-6A33-B74B-9D5D-ACD55DBFDB35}"/>
              </a:ext>
            </a:extLst>
          </p:cNvPr>
          <p:cNvSpPr/>
          <p:nvPr/>
        </p:nvSpPr>
        <p:spPr>
          <a:xfrm>
            <a:off x="2325225" y="1800664"/>
            <a:ext cx="704570" cy="19830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189293-B187-FD4F-A9CD-3C315B1C9A3F}"/>
              </a:ext>
            </a:extLst>
          </p:cNvPr>
          <p:cNvSpPr/>
          <p:nvPr/>
        </p:nvSpPr>
        <p:spPr>
          <a:xfrm>
            <a:off x="7020159" y="2112579"/>
            <a:ext cx="1508986" cy="149772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59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D978E65-EE99-4C10-9FA8-A562F8EB0B2D}"/>
              </a:ext>
            </a:extLst>
          </p:cNvPr>
          <p:cNvSpPr txBox="1"/>
          <p:nvPr/>
        </p:nvSpPr>
        <p:spPr>
          <a:xfrm>
            <a:off x="692986" y="1514476"/>
            <a:ext cx="11021568" cy="400110"/>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Mental health support in the COVID-19 Social Study vs pre-pandemic prevalence studies </a:t>
            </a:r>
          </a:p>
        </p:txBody>
      </p:sp>
      <p:sp>
        <p:nvSpPr>
          <p:cNvPr id="7" name="Freeform 24">
            <a:extLst>
              <a:ext uri="{FF2B5EF4-FFF2-40B4-BE49-F238E27FC236}">
                <a16:creationId xmlns:a16="http://schemas.microsoft.com/office/drawing/2014/main" id="{D0ACD4E7-882D-A84B-B40A-1BAD491D5A4B}"/>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9" name="TextBox 8">
            <a:extLst>
              <a:ext uri="{FF2B5EF4-FFF2-40B4-BE49-F238E27FC236}">
                <a16:creationId xmlns:a16="http://schemas.microsoft.com/office/drawing/2014/main" id="{C37CFB49-9023-A64F-9F1F-B1D417483E68}"/>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graphicFrame>
        <p:nvGraphicFramePr>
          <p:cNvPr id="10" name="Table 2">
            <a:extLst>
              <a:ext uri="{FF2B5EF4-FFF2-40B4-BE49-F238E27FC236}">
                <a16:creationId xmlns:a16="http://schemas.microsoft.com/office/drawing/2014/main" id="{0811CE30-0750-E242-839E-8C65D6290445}"/>
              </a:ext>
            </a:extLst>
          </p:cNvPr>
          <p:cNvGraphicFramePr>
            <a:graphicFrameLocks noGrp="1"/>
          </p:cNvGraphicFramePr>
          <p:nvPr>
            <p:extLst>
              <p:ext uri="{D42A27DB-BD31-4B8C-83A1-F6EECF244321}">
                <p14:modId xmlns:p14="http://schemas.microsoft.com/office/powerpoint/2010/main" val="695788186"/>
              </p:ext>
            </p:extLst>
          </p:nvPr>
        </p:nvGraphicFramePr>
        <p:xfrm>
          <a:off x="692986" y="2188251"/>
          <a:ext cx="10091205" cy="4108547"/>
        </p:xfrm>
        <a:graphic>
          <a:graphicData uri="http://schemas.openxmlformats.org/drawingml/2006/table">
            <a:tbl>
              <a:tblPr firstRow="1" bandRow="1">
                <a:tableStyleId>{5C22544A-7EE6-4342-B048-85BDC9FD1C3A}</a:tableStyleId>
              </a:tblPr>
              <a:tblGrid>
                <a:gridCol w="5218330">
                  <a:extLst>
                    <a:ext uri="{9D8B030D-6E8A-4147-A177-3AD203B41FA5}">
                      <a16:colId xmlns:a16="http://schemas.microsoft.com/office/drawing/2014/main" val="3847695417"/>
                    </a:ext>
                  </a:extLst>
                </a:gridCol>
                <a:gridCol w="2533338">
                  <a:extLst>
                    <a:ext uri="{9D8B030D-6E8A-4147-A177-3AD203B41FA5}">
                      <a16:colId xmlns:a16="http://schemas.microsoft.com/office/drawing/2014/main" val="343393990"/>
                    </a:ext>
                  </a:extLst>
                </a:gridCol>
                <a:gridCol w="2339537">
                  <a:extLst>
                    <a:ext uri="{9D8B030D-6E8A-4147-A177-3AD203B41FA5}">
                      <a16:colId xmlns:a16="http://schemas.microsoft.com/office/drawing/2014/main" val="157494098"/>
                    </a:ext>
                  </a:extLst>
                </a:gridCol>
              </a:tblGrid>
              <a:tr h="381904">
                <a:tc>
                  <a:txBody>
                    <a:bodyPr/>
                    <a:lstStyle/>
                    <a:p>
                      <a:endParaRPr lang="en-US"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Pre-pandemic prevalence studies </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UK COVID-19 Social Study </a:t>
                      </a:r>
                    </a:p>
                  </a:txBody>
                  <a:tcPr/>
                </a:tc>
                <a:extLst>
                  <a:ext uri="{0D108BD9-81ED-4DB2-BD59-A6C34878D82A}">
                    <a16:rowId xmlns:a16="http://schemas.microsoft.com/office/drawing/2014/main" val="107236360"/>
                  </a:ext>
                </a:extLst>
              </a:tr>
              <a:tr h="1121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Arial" panose="020B0604020202020204" pitchFamily="34" charset="0"/>
                          <a:ea typeface="+mn-ea"/>
                          <a:cs typeface="Arial" panose="020B0604020202020204" pitchFamily="34" charset="0"/>
                        </a:rPr>
                        <a:t>Speaking with a mental health professional (self-harm)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6"/>
                          </a:solidFill>
                          <a:latin typeface="Arial" panose="020B0604020202020204" pitchFamily="34" charset="0"/>
                          <a:cs typeface="Arial" panose="020B0604020202020204" pitchFamily="34" charset="0"/>
                        </a:rPr>
                        <a:t>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(McManus et al.,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txBody>
                  <a:tcPr/>
                </a:tc>
                <a:tc>
                  <a:txBody>
                    <a:bodyPr/>
                    <a:lstStyle/>
                    <a:p>
                      <a:r>
                        <a:rPr lang="en-US" sz="2000" dirty="0">
                          <a:solidFill>
                            <a:srgbClr val="FF0000"/>
                          </a:solidFill>
                          <a:latin typeface="Arial" panose="020B0604020202020204" pitchFamily="34" charset="0"/>
                          <a:cs typeface="Arial" panose="020B0604020202020204" pitchFamily="34" charset="0"/>
                        </a:rPr>
                        <a:t>14.5%</a:t>
                      </a:r>
                    </a:p>
                  </a:txBody>
                  <a:tcPr/>
                </a:tc>
                <a:extLst>
                  <a:ext uri="{0D108BD9-81ED-4DB2-BD59-A6C34878D82A}">
                    <a16:rowId xmlns:a16="http://schemas.microsoft.com/office/drawing/2014/main" val="3725542735"/>
                  </a:ext>
                </a:extLst>
              </a:tr>
              <a:tr h="734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Speaking with a mental health professional (﻿thoughts of self-harm or suicide)</a:t>
                      </a:r>
                    </a:p>
                    <a:p>
                      <a:endParaRPr lang="en-US"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6"/>
                          </a:solidFill>
                          <a:latin typeface="Arial" panose="020B0604020202020204" pitchFamily="34" charset="0"/>
                          <a:cs typeface="Arial" panose="020B0604020202020204" pitchFamily="34" charset="0"/>
                        </a:rPr>
                        <a:t>25.5%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(McManus et al.,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txBody>
                  <a:tcPr/>
                </a:tc>
                <a:tc>
                  <a:txBody>
                    <a:bodyPr/>
                    <a:lstStyle/>
                    <a:p>
                      <a:r>
                        <a:rPr lang="en-US" sz="2000" dirty="0">
                          <a:solidFill>
                            <a:srgbClr val="FF0000"/>
                          </a:solidFill>
                          <a:latin typeface="Arial" panose="020B0604020202020204" pitchFamily="34" charset="0"/>
                          <a:cs typeface="Arial" panose="020B0604020202020204" pitchFamily="34" charset="0"/>
                        </a:rPr>
                        <a:t>4.7%</a:t>
                      </a:r>
                    </a:p>
                  </a:txBody>
                  <a:tcPr/>
                </a:tc>
                <a:extLst>
                  <a:ext uri="{0D108BD9-81ED-4DB2-BD59-A6C34878D82A}">
                    <a16:rowId xmlns:a16="http://schemas.microsoft.com/office/drawing/2014/main" val="1696349803"/>
                  </a:ext>
                </a:extLst>
              </a:tr>
              <a:tr h="734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﻿Speaking with friends or family members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(﻿thoughts of self-harm or suicide)</a:t>
                      </a:r>
                    </a:p>
                  </a:txBody>
                  <a:tcPr/>
                </a:tc>
                <a:tc>
                  <a:txBody>
                    <a:bodyPr/>
                    <a:lstStyle/>
                    <a:p>
                      <a:r>
                        <a:rPr lang="en-US" sz="2000" dirty="0">
                          <a:solidFill>
                            <a:srgbClr val="FF0000"/>
                          </a:solidFill>
                          <a:latin typeface="Arial" panose="020B0604020202020204" pitchFamily="34" charset="0"/>
                          <a:cs typeface="Arial" panose="020B0604020202020204" pitchFamily="34" charset="0"/>
                        </a:rPr>
                        <a:t>21.7%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(McManus et al., 2016)</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solidFill>
                            <a:schemeClr val="accent6"/>
                          </a:solidFill>
                          <a:latin typeface="Arial" panose="020B0604020202020204" pitchFamily="34" charset="0"/>
                          <a:cs typeface="Arial" panose="020B0604020202020204" pitchFamily="34" charset="0"/>
                        </a:rPr>
                        <a:t>32.6%</a:t>
                      </a:r>
                    </a:p>
                  </a:txBody>
                  <a:tcPr/>
                </a:tc>
                <a:extLst>
                  <a:ext uri="{0D108BD9-81ED-4DB2-BD59-A6C34878D82A}">
                    <a16:rowId xmlns:a16="http://schemas.microsoft.com/office/drawing/2014/main" val="427067374"/>
                  </a:ext>
                </a:extLst>
              </a:tr>
            </a:tbl>
          </a:graphicData>
        </a:graphic>
      </p:graphicFrame>
      <p:sp>
        <p:nvSpPr>
          <p:cNvPr id="12" name="Rectangle 11">
            <a:extLst>
              <a:ext uri="{FF2B5EF4-FFF2-40B4-BE49-F238E27FC236}">
                <a16:creationId xmlns:a16="http://schemas.microsoft.com/office/drawing/2014/main" id="{74ADEDA0-98CF-4F4A-8A7E-CF060779D1B0}"/>
              </a:ext>
            </a:extLst>
          </p:cNvPr>
          <p:cNvSpPr/>
          <p:nvPr/>
        </p:nvSpPr>
        <p:spPr>
          <a:xfrm>
            <a:off x="5927833" y="3184633"/>
            <a:ext cx="4856357" cy="849983"/>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DBCCC0-3A07-F849-9BCD-C1631BCECFAD}"/>
              </a:ext>
            </a:extLst>
          </p:cNvPr>
          <p:cNvSpPr/>
          <p:nvPr/>
        </p:nvSpPr>
        <p:spPr>
          <a:xfrm>
            <a:off x="5927833" y="4296958"/>
            <a:ext cx="4856357" cy="849983"/>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7E3212D-B65E-2F48-BC09-F5919E7E1A8D}"/>
              </a:ext>
            </a:extLst>
          </p:cNvPr>
          <p:cNvSpPr/>
          <p:nvPr/>
        </p:nvSpPr>
        <p:spPr>
          <a:xfrm>
            <a:off x="5927832" y="5283339"/>
            <a:ext cx="4856357" cy="849983"/>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72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4FBE49-F5F8-46DF-80A0-BF8441A8B408}"/>
              </a:ext>
            </a:extLst>
          </p:cNvPr>
          <p:cNvSpPr txBox="1"/>
          <p:nvPr/>
        </p:nvSpPr>
        <p:spPr>
          <a:xfrm>
            <a:off x="358016" y="1371780"/>
            <a:ext cx="10555316"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Study 2: “Levels of Severity of Depressive Symptoms Among At-Risk Groups in the UK During the COVID-19 Pandemic”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prstClr val="whit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Iob, Frank, Steptoe, &amp; </a:t>
            </a:r>
            <a:r>
              <a:rPr kumimoji="0" lang="en-GB" sz="2000" b="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Fancourt</a:t>
            </a:r>
            <a:r>
              <a:rPr kumimoji="0" lang="en-GB"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(2020), JAMA Network Open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Objectives</a:t>
            </a:r>
          </a:p>
          <a:p>
            <a:pPr marL="514350" marR="0" lvl="0" indent="-514350" algn="l" defTabSz="914400" rtl="0" eaLnBrk="1" fontAlgn="auto" latinLnBrk="0" hangingPunct="1">
              <a:lnSpc>
                <a:spcPct val="100000"/>
              </a:lnSpc>
              <a:spcBef>
                <a:spcPts val="0"/>
              </a:spcBef>
              <a:spcAft>
                <a:spcPts val="0"/>
              </a:spcAft>
              <a:buClrTx/>
              <a:buSzTx/>
              <a:buFontTx/>
              <a:buAutoNum type="romanLcParenBoth"/>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examine levels of severity of </a:t>
            </a:r>
            <a:r>
              <a:rPr kumimoji="0" lang="en-GB" sz="2000" b="0" i="0" u="none" strike="noStrike" kern="1200" cap="none" spc="0" normalizeH="0" baseline="0" noProof="0" dirty="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depressive symptoms </a:t>
            </a: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during the early months of the pandemic in the UK (March-May 2020)</a:t>
            </a:r>
          </a:p>
          <a:p>
            <a:pPr marL="514350" marR="0" lvl="0" indent="-514350" algn="l" defTabSz="914400" rtl="0" eaLnBrk="1" fontAlgn="auto" latinLnBrk="0" hangingPunct="1">
              <a:lnSpc>
                <a:spcPct val="100000"/>
              </a:lnSpc>
              <a:spcBef>
                <a:spcPts val="0"/>
              </a:spcBef>
              <a:spcAft>
                <a:spcPts val="0"/>
              </a:spcAft>
              <a:buClrTx/>
              <a:buSzTx/>
              <a:buFontTx/>
              <a:buAutoNum type="romanLcParenBoth"/>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identify </a:t>
            </a:r>
            <a:r>
              <a:rPr kumimoji="0" lang="en-GB" sz="2000" b="0" i="0" u="none" strike="noStrike" kern="1200" cap="none" spc="0" normalizeH="0" baseline="0" noProof="0" dirty="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population subgroups </a:t>
            </a: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greater risk of experiencing psychological distress</a:t>
            </a:r>
          </a:p>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Sample </a:t>
            </a:r>
          </a:p>
          <a:p>
            <a:pPr marL="342900" lvl="0" indent="-342900">
              <a:buClr>
                <a:prstClr val="white"/>
              </a:buClr>
              <a:buFont typeface="Arial" panose="020B0604020202020204" pitchFamily="34" charset="0"/>
              <a:buChar char="•"/>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51,417</a:t>
            </a:r>
            <a:r>
              <a:rPr lang="en-GB" sz="2000" dirty="0">
                <a:solidFill>
                  <a:prstClr val="white"/>
                </a:solidFill>
                <a:latin typeface="Arial" panose="020B0604020202020204" pitchFamily="34" charset="0"/>
                <a:cs typeface="Arial" panose="020B0604020202020204" pitchFamily="34" charset="0"/>
              </a:rPr>
              <a:t> adults </a:t>
            </a:r>
            <a:r>
              <a:rPr lang="en-GB" sz="2000" dirty="0">
                <a:solidFill>
                  <a:schemeClr val="bg1"/>
                </a:solidFill>
                <a:latin typeface="Arial" panose="020B0604020202020204" pitchFamily="34" charset="0"/>
                <a:cs typeface="Arial" panose="020B0604020202020204" pitchFamily="34" charset="0"/>
              </a:rPr>
              <a:t>aged 18 years and older participating in the </a:t>
            </a:r>
            <a:r>
              <a:rPr lang="en-GB" sz="2000" dirty="0">
                <a:solidFill>
                  <a:schemeClr val="accent5">
                    <a:lumMod val="60000"/>
                    <a:lumOff val="40000"/>
                  </a:schemeClr>
                </a:solidFill>
                <a:latin typeface="Arial" panose="020B0604020202020204" pitchFamily="34" charset="0"/>
                <a:cs typeface="Arial" panose="020B0604020202020204" pitchFamily="34" charset="0"/>
              </a:rPr>
              <a:t>UK COVID-19 Social Study</a:t>
            </a:r>
          </a:p>
          <a:p>
            <a:pPr marL="342900" lvl="0" indent="-342900">
              <a:buClr>
                <a:prstClr val="white"/>
              </a:buClr>
              <a:buFont typeface="Arial" panose="020B0604020202020204" pitchFamily="34" charset="0"/>
              <a:buChar char="•"/>
              <a:defRPr/>
            </a:pPr>
            <a:endParaRPr kumimoji="0" lang="en-GB" sz="2000" b="0" i="0" u="none" strike="noStrike" kern="1200" cap="none" spc="0" normalizeH="0" baseline="0" noProof="0" dirty="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endParaRPr>
          </a:p>
          <a:p>
            <a:pPr lvl="0">
              <a:buClr>
                <a:prstClr val="white"/>
              </a:buClr>
              <a:defRPr/>
            </a:pPr>
            <a:r>
              <a:rPr lang="en-GB" sz="2000" b="1" dirty="0">
                <a:solidFill>
                  <a:schemeClr val="bg1"/>
                </a:solidFill>
                <a:latin typeface="Arial" panose="020B0604020202020204" pitchFamily="34" charset="0"/>
                <a:cs typeface="Arial" panose="020B0604020202020204" pitchFamily="34" charset="0"/>
              </a:rPr>
              <a:t>Measures</a:t>
            </a:r>
          </a:p>
          <a:p>
            <a:pPr marL="342900" lvl="0" indent="-342900">
              <a:buClr>
                <a:prstClr val="white"/>
              </a:buClr>
              <a:buFont typeface="Arial" panose="020B0604020202020204" pitchFamily="34" charset="0"/>
              <a:buChar char="•"/>
              <a:defRPr/>
            </a:pPr>
            <a:r>
              <a:rPr lang="en-GB" sz="2000" dirty="0">
                <a:solidFill>
                  <a:schemeClr val="bg1"/>
                </a:solidFill>
                <a:latin typeface="Arial" panose="020B0604020202020204" pitchFamily="34" charset="0"/>
                <a:cs typeface="Arial" panose="020B0604020202020204" pitchFamily="34" charset="0"/>
              </a:rPr>
              <a:t>Outcome: depressive symptoms (9-item Patient Health Questionnaire; PHQ-9)</a:t>
            </a:r>
          </a:p>
          <a:p>
            <a:pPr marL="342900" lvl="0" indent="-342900">
              <a:buClr>
                <a:prstClr val="white"/>
              </a:buClr>
              <a:buFont typeface="Arial" panose="020B0604020202020204" pitchFamily="34" charset="0"/>
              <a:buChar char="•"/>
              <a:defRPr/>
            </a:pPr>
            <a:r>
              <a:rPr kumimoji="0" lang="en-GB" sz="2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Sociodemographic, psychosocial,</a:t>
            </a:r>
            <a:r>
              <a:rPr kumimoji="0" lang="en-GB" sz="2000" i="0"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 and health-related vulnerabilities </a:t>
            </a:r>
            <a:r>
              <a:rPr kumimoji="0" lang="en-GB" sz="2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Freeform 24">
            <a:extLst>
              <a:ext uri="{FF2B5EF4-FFF2-40B4-BE49-F238E27FC236}">
                <a16:creationId xmlns:a16="http://schemas.microsoft.com/office/drawing/2014/main" id="{A998C802-136F-2A41-B208-FBFFFD613E5B}"/>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8" name="TextBox 7">
            <a:extLst>
              <a:ext uri="{FF2B5EF4-FFF2-40B4-BE49-F238E27FC236}">
                <a16:creationId xmlns:a16="http://schemas.microsoft.com/office/drawing/2014/main" id="{00CD6F03-104D-9E43-BF40-F9EE8C4DBA85}"/>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Tree>
    <p:extLst>
      <p:ext uri="{BB962C8B-B14F-4D97-AF65-F5344CB8AC3E}">
        <p14:creationId xmlns:p14="http://schemas.microsoft.com/office/powerpoint/2010/main" val="409697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AD9607-98F6-914D-90F2-E273C33E848A}"/>
              </a:ext>
            </a:extLst>
          </p:cNvPr>
          <p:cNvPicPr/>
          <p:nvPr/>
        </p:nvPicPr>
        <p:blipFill rotWithShape="1">
          <a:blip r:embed="rId3">
            <a:extLst>
              <a:ext uri="{28A0092B-C50C-407E-A947-70E740481C1C}">
                <a14:useLocalDpi xmlns:a14="http://schemas.microsoft.com/office/drawing/2010/main"/>
              </a:ext>
            </a:extLst>
          </a:blip>
          <a:srcRect t="4564"/>
          <a:stretch/>
        </p:blipFill>
        <p:spPr>
          <a:xfrm>
            <a:off x="1654628" y="1371780"/>
            <a:ext cx="8882743" cy="4321814"/>
          </a:xfrm>
          <a:prstGeom prst="rect">
            <a:avLst/>
          </a:prstGeom>
        </p:spPr>
      </p:pic>
      <p:sp>
        <p:nvSpPr>
          <p:cNvPr id="8" name="TextBox 7">
            <a:extLst>
              <a:ext uri="{FF2B5EF4-FFF2-40B4-BE49-F238E27FC236}">
                <a16:creationId xmlns:a16="http://schemas.microsoft.com/office/drawing/2014/main" id="{C0DCC3CB-B620-984A-A753-FF39881D0953}"/>
              </a:ext>
            </a:extLst>
          </p:cNvPr>
          <p:cNvSpPr txBox="1"/>
          <p:nvPr/>
        </p:nvSpPr>
        <p:spPr>
          <a:xfrm>
            <a:off x="997011" y="5793239"/>
            <a:ext cx="11021568" cy="1015663"/>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Group-based trajectories of depressive symptoms (March-May 2020): </a:t>
            </a:r>
            <a:r>
              <a:rPr lang="en-GB" sz="2000" dirty="0">
                <a:solidFill>
                  <a:schemeClr val="bg1"/>
                </a:solidFill>
                <a:latin typeface="Arial" panose="020B0604020202020204" pitchFamily="34" charset="0"/>
                <a:cs typeface="Arial" panose="020B0604020202020204" pitchFamily="34" charset="0"/>
              </a:rPr>
              <a:t>Low Depression (Class 1; 60%); Moderate Depression (Class 2; 29%); Severe Depression (Class 3; 11%). </a:t>
            </a:r>
          </a:p>
          <a:p>
            <a:r>
              <a:rPr lang="en-GB" dirty="0">
                <a:solidFill>
                  <a:schemeClr val="bg1"/>
                </a:solidFill>
                <a:latin typeface="Arial" panose="020B0604020202020204" pitchFamily="34" charset="0"/>
                <a:cs typeface="Arial" panose="020B0604020202020204" pitchFamily="34" charset="0"/>
              </a:rPr>
              <a:t>Note: ﻿ PHQ-9 = 9-item Patient Health Questionnaire</a:t>
            </a:r>
          </a:p>
        </p:txBody>
      </p:sp>
      <p:sp>
        <p:nvSpPr>
          <p:cNvPr id="9" name="Freeform 24">
            <a:extLst>
              <a:ext uri="{FF2B5EF4-FFF2-40B4-BE49-F238E27FC236}">
                <a16:creationId xmlns:a16="http://schemas.microsoft.com/office/drawing/2014/main" id="{717A2258-3C15-FE45-983C-EA34CDA041CC}"/>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10" name="TextBox 9">
            <a:extLst>
              <a:ext uri="{FF2B5EF4-FFF2-40B4-BE49-F238E27FC236}">
                <a16:creationId xmlns:a16="http://schemas.microsoft.com/office/drawing/2014/main" id="{6C28990F-734F-8A41-BB05-F229BD53E146}"/>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Tree>
    <p:extLst>
      <p:ext uri="{BB962C8B-B14F-4D97-AF65-F5344CB8AC3E}">
        <p14:creationId xmlns:p14="http://schemas.microsoft.com/office/powerpoint/2010/main" val="3759119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0DCC3CB-B620-984A-A753-FF39881D0953}"/>
              </a:ext>
            </a:extLst>
          </p:cNvPr>
          <p:cNvSpPr txBox="1"/>
          <p:nvPr/>
        </p:nvSpPr>
        <p:spPr>
          <a:xfrm>
            <a:off x="585216" y="6176487"/>
            <a:ext cx="11021568" cy="707886"/>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Associations of sociodemographic, psychosocial, and health-related vulnerabilities with the risk of severe depression trajectories (vs Low).</a:t>
            </a:r>
            <a:r>
              <a:rPr lang="en-GB" sz="2000" dirty="0">
                <a:solidFill>
                  <a:schemeClr val="bg1"/>
                </a:solidFill>
                <a:latin typeface="Arial" panose="020B0604020202020204" pitchFamily="34" charset="0"/>
                <a:cs typeface="Arial" panose="020B0604020202020204" pitchFamily="34" charset="0"/>
              </a:rPr>
              <a:t> </a:t>
            </a:r>
          </a:p>
        </p:txBody>
      </p:sp>
      <p:pic>
        <p:nvPicPr>
          <p:cNvPr id="6" name="Picture 5" descr="Table&#10;&#10;Description automatically generated with medium confidence">
            <a:extLst>
              <a:ext uri="{FF2B5EF4-FFF2-40B4-BE49-F238E27FC236}">
                <a16:creationId xmlns:a16="http://schemas.microsoft.com/office/drawing/2014/main" id="{B95C3EC6-D228-B946-9F97-3C0CAF0B56E6}"/>
              </a:ext>
            </a:extLst>
          </p:cNvPr>
          <p:cNvPicPr/>
          <p:nvPr/>
        </p:nvPicPr>
        <p:blipFill rotWithShape="1">
          <a:blip r:embed="rId3" cstate="print">
            <a:extLst>
              <a:ext uri="{28A0092B-C50C-407E-A947-70E740481C1C}">
                <a14:useLocalDpi xmlns:a14="http://schemas.microsoft.com/office/drawing/2010/main"/>
              </a:ext>
            </a:extLst>
          </a:blip>
          <a:srcRect t="50550" b="1831"/>
          <a:stretch/>
        </p:blipFill>
        <p:spPr bwMode="auto">
          <a:xfrm>
            <a:off x="815926" y="1336051"/>
            <a:ext cx="10388319" cy="4840435"/>
          </a:xfrm>
          <a:prstGeom prst="rect">
            <a:avLst/>
          </a:prstGeom>
          <a:ln>
            <a:noFill/>
          </a:ln>
          <a:extLst>
            <a:ext uri="{53640926-AAD7-44D8-BBD7-CCE9431645EC}">
              <a14:shadowObscured xmlns:a14="http://schemas.microsoft.com/office/drawing/2010/main"/>
            </a:ext>
          </a:extLst>
        </p:spPr>
      </p:pic>
      <p:sp>
        <p:nvSpPr>
          <p:cNvPr id="9" name="Freeform 24">
            <a:extLst>
              <a:ext uri="{FF2B5EF4-FFF2-40B4-BE49-F238E27FC236}">
                <a16:creationId xmlns:a16="http://schemas.microsoft.com/office/drawing/2014/main" id="{F3B29E37-68E2-324C-A87B-58F5FFAD83BE}"/>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10" name="TextBox 9">
            <a:extLst>
              <a:ext uri="{FF2B5EF4-FFF2-40B4-BE49-F238E27FC236}">
                <a16:creationId xmlns:a16="http://schemas.microsoft.com/office/drawing/2014/main" id="{8FB01051-0626-6449-8C52-40FBBF9707DB}"/>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
        <p:nvSpPr>
          <p:cNvPr id="7" name="Rectangle 6">
            <a:extLst>
              <a:ext uri="{FF2B5EF4-FFF2-40B4-BE49-F238E27FC236}">
                <a16:creationId xmlns:a16="http://schemas.microsoft.com/office/drawing/2014/main" id="{BE24D3B9-F75C-9143-9B4C-34839215BF8F}"/>
              </a:ext>
            </a:extLst>
          </p:cNvPr>
          <p:cNvSpPr/>
          <p:nvPr/>
        </p:nvSpPr>
        <p:spPr>
          <a:xfrm>
            <a:off x="1051029" y="1671142"/>
            <a:ext cx="2322787" cy="5202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AB3E73A-7E9B-3D47-AE3A-A20692E091DC}"/>
              </a:ext>
            </a:extLst>
          </p:cNvPr>
          <p:cNvSpPr/>
          <p:nvPr/>
        </p:nvSpPr>
        <p:spPr>
          <a:xfrm>
            <a:off x="5617778" y="1688008"/>
            <a:ext cx="1460939" cy="5202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BAE3C3-6ED6-6A40-8620-4B4FAD5778DF}"/>
              </a:ext>
            </a:extLst>
          </p:cNvPr>
          <p:cNvSpPr/>
          <p:nvPr/>
        </p:nvSpPr>
        <p:spPr>
          <a:xfrm>
            <a:off x="1051029" y="2176663"/>
            <a:ext cx="2322787" cy="5202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CF6481-CC6F-2D4C-A3A7-FED5F15AFAF9}"/>
              </a:ext>
            </a:extLst>
          </p:cNvPr>
          <p:cNvSpPr/>
          <p:nvPr/>
        </p:nvSpPr>
        <p:spPr>
          <a:xfrm>
            <a:off x="4369782" y="2191405"/>
            <a:ext cx="1006259" cy="5202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7039F9-FE23-BB4D-A841-96BF25AC93FD}"/>
              </a:ext>
            </a:extLst>
          </p:cNvPr>
          <p:cNvSpPr/>
          <p:nvPr/>
        </p:nvSpPr>
        <p:spPr>
          <a:xfrm>
            <a:off x="1051030" y="2711668"/>
            <a:ext cx="2322787" cy="5202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F4DA428-0962-D04F-B7FA-5C056DC40862}"/>
              </a:ext>
            </a:extLst>
          </p:cNvPr>
          <p:cNvSpPr/>
          <p:nvPr/>
        </p:nvSpPr>
        <p:spPr>
          <a:xfrm>
            <a:off x="4025456" y="2724873"/>
            <a:ext cx="1177166" cy="5202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6BFAFD-7778-CF40-AE02-2CED59D58AEA}"/>
              </a:ext>
            </a:extLst>
          </p:cNvPr>
          <p:cNvSpPr/>
          <p:nvPr/>
        </p:nvSpPr>
        <p:spPr>
          <a:xfrm>
            <a:off x="1045558" y="3217189"/>
            <a:ext cx="2322787" cy="5202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C04B2A-D213-044B-8EEC-FA34A921BC7D}"/>
              </a:ext>
            </a:extLst>
          </p:cNvPr>
          <p:cNvSpPr/>
          <p:nvPr/>
        </p:nvSpPr>
        <p:spPr>
          <a:xfrm>
            <a:off x="5617778" y="3183680"/>
            <a:ext cx="893381" cy="5202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9605F2-A100-354F-BC58-6C992FC4C28B}"/>
              </a:ext>
            </a:extLst>
          </p:cNvPr>
          <p:cNvSpPr/>
          <p:nvPr/>
        </p:nvSpPr>
        <p:spPr>
          <a:xfrm>
            <a:off x="1045558" y="3733220"/>
            <a:ext cx="2612042" cy="42785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D0D6244-266A-1C4D-ADF0-935EDBA7D542}"/>
              </a:ext>
            </a:extLst>
          </p:cNvPr>
          <p:cNvSpPr/>
          <p:nvPr/>
        </p:nvSpPr>
        <p:spPr>
          <a:xfrm>
            <a:off x="7409793" y="3703943"/>
            <a:ext cx="1560786" cy="42785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B17286-9B02-1841-BB1E-B60E012E9B72}"/>
              </a:ext>
            </a:extLst>
          </p:cNvPr>
          <p:cNvSpPr/>
          <p:nvPr/>
        </p:nvSpPr>
        <p:spPr>
          <a:xfrm>
            <a:off x="1045558" y="4155465"/>
            <a:ext cx="2612042" cy="5202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F926059-2A99-2C40-85FB-4E6E8247DE6A}"/>
              </a:ext>
            </a:extLst>
          </p:cNvPr>
          <p:cNvSpPr/>
          <p:nvPr/>
        </p:nvSpPr>
        <p:spPr>
          <a:xfrm>
            <a:off x="7409793" y="4131798"/>
            <a:ext cx="677917" cy="5202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2C3664-2ED3-F64F-8D71-88C0FBA43B9B}"/>
              </a:ext>
            </a:extLst>
          </p:cNvPr>
          <p:cNvSpPr/>
          <p:nvPr/>
        </p:nvSpPr>
        <p:spPr>
          <a:xfrm>
            <a:off x="1045558" y="4666595"/>
            <a:ext cx="2612042" cy="5202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179642E-FE2F-F348-8E7C-C1755AFCB482}"/>
              </a:ext>
            </a:extLst>
          </p:cNvPr>
          <p:cNvSpPr/>
          <p:nvPr/>
        </p:nvSpPr>
        <p:spPr>
          <a:xfrm>
            <a:off x="7157545" y="4644344"/>
            <a:ext cx="677917" cy="5202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41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P spid="23"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0DCC3CB-B620-984A-A753-FF39881D0953}"/>
              </a:ext>
            </a:extLst>
          </p:cNvPr>
          <p:cNvSpPr txBox="1"/>
          <p:nvPr/>
        </p:nvSpPr>
        <p:spPr>
          <a:xfrm>
            <a:off x="825259" y="1560233"/>
            <a:ext cx="10098204" cy="707886"/>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Associations of socioeconomic, psychosocial, and health-related vulnerabilities with depression in the COVID-19 Social Study vs pre-pandemic meta-analyses </a:t>
            </a:r>
          </a:p>
        </p:txBody>
      </p:sp>
      <p:graphicFrame>
        <p:nvGraphicFramePr>
          <p:cNvPr id="2" name="Table 2">
            <a:extLst>
              <a:ext uri="{FF2B5EF4-FFF2-40B4-BE49-F238E27FC236}">
                <a16:creationId xmlns:a16="http://schemas.microsoft.com/office/drawing/2014/main" id="{82E64924-D616-254D-981F-55A7CAB8FF78}"/>
              </a:ext>
            </a:extLst>
          </p:cNvPr>
          <p:cNvGraphicFramePr>
            <a:graphicFrameLocks noGrp="1"/>
          </p:cNvGraphicFramePr>
          <p:nvPr>
            <p:extLst>
              <p:ext uri="{D42A27DB-BD31-4B8C-83A1-F6EECF244321}">
                <p14:modId xmlns:p14="http://schemas.microsoft.com/office/powerpoint/2010/main" val="2035656975"/>
              </p:ext>
            </p:extLst>
          </p:nvPr>
        </p:nvGraphicFramePr>
        <p:xfrm>
          <a:off x="832257" y="2526265"/>
          <a:ext cx="10091206" cy="3572044"/>
        </p:xfrm>
        <a:graphic>
          <a:graphicData uri="http://schemas.openxmlformats.org/drawingml/2006/table">
            <a:tbl>
              <a:tblPr firstRow="1" bandRow="1">
                <a:tableStyleId>{5C22544A-7EE6-4342-B048-85BDC9FD1C3A}</a:tableStyleId>
              </a:tblPr>
              <a:tblGrid>
                <a:gridCol w="5045603">
                  <a:extLst>
                    <a:ext uri="{9D8B030D-6E8A-4147-A177-3AD203B41FA5}">
                      <a16:colId xmlns:a16="http://schemas.microsoft.com/office/drawing/2014/main" val="3847695417"/>
                    </a:ext>
                  </a:extLst>
                </a:gridCol>
                <a:gridCol w="5045603">
                  <a:extLst>
                    <a:ext uri="{9D8B030D-6E8A-4147-A177-3AD203B41FA5}">
                      <a16:colId xmlns:a16="http://schemas.microsoft.com/office/drawing/2014/main" val="157494098"/>
                    </a:ext>
                  </a:extLst>
                </a:gridCol>
              </a:tblGrid>
              <a:tr h="381904">
                <a:tc>
                  <a:txBody>
                    <a:bodyPr/>
                    <a:lstStyle/>
                    <a:p>
                      <a:r>
                        <a:rPr lang="en-US" sz="2000" dirty="0">
                          <a:latin typeface="Arial" panose="020B0604020202020204" pitchFamily="34" charset="0"/>
                          <a:cs typeface="Arial" panose="020B0604020202020204" pitchFamily="34" charset="0"/>
                        </a:rPr>
                        <a:t>Pre-pandemic meta-analyses</a:t>
                      </a:r>
                    </a:p>
                  </a:txBody>
                  <a:tcPr/>
                </a:tc>
                <a:tc>
                  <a:txBody>
                    <a:bodyPr/>
                    <a:lstStyle/>
                    <a:p>
                      <a:r>
                        <a:rPr lang="en-US" sz="2000" dirty="0">
                          <a:latin typeface="Arial" panose="020B0604020202020204" pitchFamily="34" charset="0"/>
                          <a:cs typeface="Arial" panose="020B0604020202020204" pitchFamily="34" charset="0"/>
                        </a:rPr>
                        <a:t>UK COVID-19 Social Study </a:t>
                      </a:r>
                    </a:p>
                  </a:txBody>
                  <a:tcPr/>
                </a:tc>
                <a:extLst>
                  <a:ext uri="{0D108BD9-81ED-4DB2-BD59-A6C34878D82A}">
                    <a16:rowId xmlns:a16="http://schemas.microsoft.com/office/drawing/2014/main" val="107236360"/>
                  </a:ext>
                </a:extLst>
              </a:tr>
              <a:tr h="734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Intimate partner violence: odds ratio (OR) depression = </a:t>
                      </a:r>
                      <a:r>
                        <a:rPr lang="en-US" sz="2000" dirty="0">
                          <a:solidFill>
                            <a:schemeClr val="accent6"/>
                          </a:solidFill>
                          <a:latin typeface="Arial" panose="020B0604020202020204" pitchFamily="34" charset="0"/>
                          <a:cs typeface="Arial" panose="020B0604020202020204" pitchFamily="34" charset="0"/>
                        </a:rPr>
                        <a:t>1.87</a:t>
                      </a:r>
                      <a:r>
                        <a:rPr lang="en-US" sz="2000" dirty="0">
                          <a:latin typeface="Arial" panose="020B0604020202020204" pitchFamily="34" charset="0"/>
                          <a:cs typeface="Arial" panose="020B0604020202020204" pitchFamily="34" charset="0"/>
                        </a:rPr>
                        <a:t> </a:t>
                      </a:r>
                      <a:r>
                        <a:rPr lang="en-GB" sz="1800" kern="1200" dirty="0">
                          <a:solidFill>
                            <a:schemeClr val="dk1"/>
                          </a:solidFill>
                          <a:effectLst/>
                          <a:latin typeface="Arial" panose="020B0604020202020204" pitchFamily="34" charset="0"/>
                          <a:ea typeface="+mn-ea"/>
                          <a:cs typeface="Arial" panose="020B0604020202020204" pitchFamily="34" charset="0"/>
                        </a:rPr>
                        <a:t>(</a:t>
                      </a:r>
                      <a:r>
                        <a:rPr lang="en-GB" sz="1800" kern="1200" dirty="0" err="1">
                          <a:solidFill>
                            <a:schemeClr val="dk1"/>
                          </a:solidFill>
                          <a:effectLst/>
                          <a:latin typeface="Arial" panose="020B0604020202020204" pitchFamily="34" charset="0"/>
                          <a:ea typeface="+mn-ea"/>
                          <a:cs typeface="Arial" panose="020B0604020202020204" pitchFamily="34" charset="0"/>
                        </a:rPr>
                        <a:t>Beydoun</a:t>
                      </a:r>
                      <a:r>
                        <a:rPr lang="en-GB" sz="1800" kern="1200" dirty="0">
                          <a:solidFill>
                            <a:schemeClr val="dk1"/>
                          </a:solidFill>
                          <a:effectLst/>
                          <a:latin typeface="Arial" panose="020B0604020202020204" pitchFamily="34" charset="0"/>
                          <a:ea typeface="+mn-ea"/>
                          <a:cs typeface="Arial" panose="020B0604020202020204" pitchFamily="34" charset="0"/>
                        </a:rPr>
                        <a:t> et al., 2012)</a:t>
                      </a:r>
                    </a:p>
                  </a:txBody>
                  <a:tcPr/>
                </a:tc>
                <a:tc>
                  <a:txBody>
                    <a:bodyPr/>
                    <a:lstStyle/>
                    <a:p>
                      <a:r>
                        <a:rPr lang="en-US" sz="2000" dirty="0">
                          <a:latin typeface="Arial" panose="020B0604020202020204" pitchFamily="34" charset="0"/>
                          <a:cs typeface="Arial" panose="020B0604020202020204" pitchFamily="34" charset="0"/>
                        </a:rPr>
                        <a:t>Psychological/physical abuse: </a:t>
                      </a:r>
                    </a:p>
                    <a:p>
                      <a:r>
                        <a:rPr lang="en-US" sz="2000" dirty="0">
                          <a:latin typeface="Arial" panose="020B0604020202020204" pitchFamily="34" charset="0"/>
                          <a:cs typeface="Arial" panose="020B0604020202020204" pitchFamily="34" charset="0"/>
                        </a:rPr>
                        <a:t>OR depression = </a:t>
                      </a:r>
                      <a:r>
                        <a:rPr lang="en-US" sz="2000" dirty="0">
                          <a:solidFill>
                            <a:srgbClr val="FF0000"/>
                          </a:solidFill>
                          <a:latin typeface="Arial" panose="020B0604020202020204" pitchFamily="34" charset="0"/>
                          <a:cs typeface="Arial" panose="020B0604020202020204" pitchFamily="34" charset="0"/>
                        </a:rPr>
                        <a:t>13.71</a:t>
                      </a:r>
                    </a:p>
                  </a:txBody>
                  <a:tcPr/>
                </a:tc>
                <a:extLst>
                  <a:ext uri="{0D108BD9-81ED-4DB2-BD59-A6C34878D82A}">
                    <a16:rowId xmlns:a16="http://schemas.microsoft.com/office/drawing/2014/main" val="3725542735"/>
                  </a:ext>
                </a:extLst>
              </a:tr>
              <a:tr h="734462">
                <a:tc>
                  <a:txBody>
                    <a:bodyPr/>
                    <a:lstStyle/>
                    <a:p>
                      <a:r>
                        <a:rPr lang="en-US" sz="2000" dirty="0">
                          <a:latin typeface="Arial" panose="020B0604020202020204" pitchFamily="34" charset="0"/>
                          <a:cs typeface="Arial" panose="020B0604020202020204" pitchFamily="34" charset="0"/>
                        </a:rPr>
                        <a:t>High social support: OR depression = </a:t>
                      </a:r>
                      <a:r>
                        <a:rPr lang="en-US" sz="2000" dirty="0">
                          <a:solidFill>
                            <a:schemeClr val="accent6"/>
                          </a:solidFill>
                          <a:latin typeface="Arial" panose="020B0604020202020204" pitchFamily="34" charset="0"/>
                          <a:cs typeface="Arial" panose="020B0604020202020204" pitchFamily="34" charset="0"/>
                        </a:rPr>
                        <a:t>0.74</a:t>
                      </a:r>
                    </a:p>
                    <a:p>
                      <a:r>
                        <a:rPr lang="en-GB" sz="1800" kern="1200" dirty="0">
                          <a:solidFill>
                            <a:schemeClr val="dk1"/>
                          </a:solidFill>
                          <a:effectLst/>
                          <a:latin typeface="Arial" panose="020B0604020202020204" pitchFamily="34" charset="0"/>
                          <a:ea typeface="+mn-ea"/>
                          <a:cs typeface="Arial" panose="020B0604020202020204" pitchFamily="34" charset="0"/>
                        </a:rPr>
                        <a:t>(</a:t>
                      </a:r>
                      <a:r>
                        <a:rPr lang="en-GB" sz="1800" kern="1200" dirty="0" err="1">
                          <a:solidFill>
                            <a:schemeClr val="dk1"/>
                          </a:solidFill>
                          <a:effectLst/>
                          <a:latin typeface="Arial" panose="020B0604020202020204" pitchFamily="34" charset="0"/>
                          <a:ea typeface="+mn-ea"/>
                          <a:cs typeface="Arial" panose="020B0604020202020204" pitchFamily="34" charset="0"/>
                        </a:rPr>
                        <a:t>Gariépy</a:t>
                      </a:r>
                      <a:r>
                        <a:rPr lang="en-GB" sz="1800" kern="1200" dirty="0">
                          <a:solidFill>
                            <a:schemeClr val="dk1"/>
                          </a:solidFill>
                          <a:effectLst/>
                          <a:latin typeface="Arial" panose="020B0604020202020204" pitchFamily="34" charset="0"/>
                          <a:ea typeface="+mn-ea"/>
                          <a:cs typeface="Arial" panose="020B0604020202020204" pitchFamily="34" charset="0"/>
                        </a:rPr>
                        <a:t> et al., 2016)</a:t>
                      </a:r>
                      <a:r>
                        <a:rPr lang="en-GB" sz="2000" dirty="0">
                          <a:effectLst/>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Low social support: OR depression = </a:t>
                      </a:r>
                      <a:r>
                        <a:rPr lang="en-US" sz="2000" dirty="0">
                          <a:solidFill>
                            <a:srgbClr val="FF0000"/>
                          </a:solidFill>
                          <a:latin typeface="Arial" panose="020B0604020202020204" pitchFamily="34" charset="0"/>
                          <a:cs typeface="Arial" panose="020B0604020202020204" pitchFamily="34" charset="0"/>
                        </a:rPr>
                        <a:t>9.74</a:t>
                      </a:r>
                    </a:p>
                  </a:txBody>
                  <a:tcPr/>
                </a:tc>
                <a:extLst>
                  <a:ext uri="{0D108BD9-81ED-4DB2-BD59-A6C34878D82A}">
                    <a16:rowId xmlns:a16="http://schemas.microsoft.com/office/drawing/2014/main" val="1696349803"/>
                  </a:ext>
                </a:extLst>
              </a:tr>
              <a:tr h="734462">
                <a:tc>
                  <a:txBody>
                    <a:bodyPr/>
                    <a:lstStyle/>
                    <a:p>
                      <a:r>
                        <a:rPr lang="en-US" sz="2000" dirty="0">
                          <a:latin typeface="Arial" panose="020B0604020202020204" pitchFamily="34" charset="0"/>
                          <a:cs typeface="Arial" panose="020B0604020202020204" pitchFamily="34" charset="0"/>
                        </a:rPr>
                        <a:t>Physical illness (e.g. cardiovascular disease): OR depression = </a:t>
                      </a:r>
                      <a:r>
                        <a:rPr lang="en-US" sz="2000" dirty="0">
                          <a:solidFill>
                            <a:schemeClr val="accent6"/>
                          </a:solidFill>
                          <a:latin typeface="Arial" panose="020B0604020202020204" pitchFamily="34" charset="0"/>
                          <a:cs typeface="Arial" panose="020B0604020202020204" pitchFamily="34" charset="0"/>
                        </a:rPr>
                        <a:t>1.75</a:t>
                      </a:r>
                      <a:r>
                        <a:rPr lang="en-US" sz="2000" dirty="0">
                          <a:latin typeface="Arial" panose="020B0604020202020204" pitchFamily="34" charset="0"/>
                          <a:cs typeface="Arial" panose="020B0604020202020204" pitchFamily="34" charset="0"/>
                        </a:rPr>
                        <a:t> </a:t>
                      </a:r>
                    </a:p>
                    <a:p>
                      <a:r>
                        <a:rPr lang="en-GB" sz="1800" kern="1200" dirty="0">
                          <a:solidFill>
                            <a:schemeClr val="dk1"/>
                          </a:solidFill>
                          <a:effectLst/>
                          <a:latin typeface="Arial" panose="020B0604020202020204" pitchFamily="34" charset="0"/>
                          <a:ea typeface="+mn-ea"/>
                          <a:cs typeface="Arial" panose="020B0604020202020204" pitchFamily="34" charset="0"/>
                        </a:rPr>
                        <a:t>(</a:t>
                      </a:r>
                      <a:r>
                        <a:rPr lang="en-GB" sz="1800" kern="1200" dirty="0" err="1">
                          <a:solidFill>
                            <a:schemeClr val="dk1"/>
                          </a:solidFill>
                          <a:effectLst/>
                          <a:latin typeface="Arial" panose="020B0604020202020204" pitchFamily="34" charset="0"/>
                          <a:ea typeface="+mn-ea"/>
                          <a:cs typeface="Arial" panose="020B0604020202020204" pitchFamily="34" charset="0"/>
                        </a:rPr>
                        <a:t>Correll</a:t>
                      </a:r>
                      <a:r>
                        <a:rPr lang="en-GB" sz="1800" kern="1200" dirty="0">
                          <a:solidFill>
                            <a:schemeClr val="dk1"/>
                          </a:solidFill>
                          <a:effectLst/>
                          <a:latin typeface="Arial" panose="020B0604020202020204" pitchFamily="34" charset="0"/>
                          <a:ea typeface="+mn-ea"/>
                          <a:cs typeface="Arial" panose="020B0604020202020204" pitchFamily="34" charset="0"/>
                        </a:rPr>
                        <a:t> et al., 2017)</a:t>
                      </a:r>
                      <a:r>
                        <a:rPr lang="en-GB" sz="2000" dirty="0">
                          <a:effectLst/>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Pre-existing physical illness: OR depression = </a:t>
                      </a:r>
                      <a:r>
                        <a:rPr lang="en-US" sz="2000" dirty="0">
                          <a:solidFill>
                            <a:srgbClr val="FF0000"/>
                          </a:solidFill>
                          <a:latin typeface="Arial" panose="020B0604020202020204" pitchFamily="34" charset="0"/>
                          <a:cs typeface="Arial" panose="020B0604020202020204" pitchFamily="34" charset="0"/>
                        </a:rPr>
                        <a:t>2.41</a:t>
                      </a:r>
                    </a:p>
                  </a:txBody>
                  <a:tcPr/>
                </a:tc>
                <a:extLst>
                  <a:ext uri="{0D108BD9-81ED-4DB2-BD59-A6C34878D82A}">
                    <a16:rowId xmlns:a16="http://schemas.microsoft.com/office/drawing/2014/main" val="427067374"/>
                  </a:ext>
                </a:extLst>
              </a:tr>
              <a:tr h="676163">
                <a:tc>
                  <a:txBody>
                    <a:bodyPr/>
                    <a:lstStyle/>
                    <a:p>
                      <a:r>
                        <a:rPr lang="en-US" sz="2000" dirty="0">
                          <a:latin typeface="Arial" panose="020B0604020202020204" pitchFamily="34" charset="0"/>
                          <a:cs typeface="Arial" panose="020B0604020202020204" pitchFamily="34" charset="0"/>
                        </a:rPr>
                        <a:t>Low SEP: OR depression = </a:t>
                      </a:r>
                      <a:r>
                        <a:rPr lang="en-US" sz="2000" dirty="0">
                          <a:solidFill>
                            <a:schemeClr val="accent6"/>
                          </a:solidFill>
                          <a:latin typeface="Arial" panose="020B0604020202020204" pitchFamily="34" charset="0"/>
                          <a:cs typeface="Arial" panose="020B0604020202020204" pitchFamily="34" charset="0"/>
                        </a:rPr>
                        <a:t>1.81</a:t>
                      </a:r>
                      <a:r>
                        <a:rPr lang="en-US" sz="2000" dirty="0">
                          <a:latin typeface="Arial" panose="020B0604020202020204" pitchFamily="34" charset="0"/>
                          <a:cs typeface="Arial" panose="020B0604020202020204" pitchFamily="34" charset="0"/>
                        </a:rPr>
                        <a:t> </a:t>
                      </a:r>
                    </a:p>
                    <a:p>
                      <a:r>
                        <a:rPr lang="en-GB" sz="1800" kern="1200" dirty="0">
                          <a:solidFill>
                            <a:schemeClr val="dk1"/>
                          </a:solidFill>
                          <a:effectLst/>
                          <a:latin typeface="Arial" panose="020B0604020202020204" pitchFamily="34" charset="0"/>
                          <a:ea typeface="+mn-ea"/>
                          <a:cs typeface="Arial" panose="020B0604020202020204" pitchFamily="34" charset="0"/>
                        </a:rPr>
                        <a:t>(</a:t>
                      </a:r>
                      <a:r>
                        <a:rPr lang="en-GB" sz="1800" kern="1200" dirty="0" err="1">
                          <a:solidFill>
                            <a:schemeClr val="dk1"/>
                          </a:solidFill>
                          <a:effectLst/>
                          <a:latin typeface="Arial" panose="020B0604020202020204" pitchFamily="34" charset="0"/>
                          <a:ea typeface="+mn-ea"/>
                          <a:cs typeface="Arial" panose="020B0604020202020204" pitchFamily="34" charset="0"/>
                        </a:rPr>
                        <a:t>Lorant</a:t>
                      </a:r>
                      <a:r>
                        <a:rPr lang="en-GB" sz="1800" kern="1200" dirty="0">
                          <a:solidFill>
                            <a:schemeClr val="dk1"/>
                          </a:solidFill>
                          <a:effectLst/>
                          <a:latin typeface="Arial" panose="020B0604020202020204" pitchFamily="34" charset="0"/>
                          <a:ea typeface="+mn-ea"/>
                          <a:cs typeface="Arial" panose="020B0604020202020204" pitchFamily="34" charset="0"/>
                        </a:rPr>
                        <a:t>, 2003)</a:t>
                      </a:r>
                      <a:r>
                        <a:rPr lang="en-GB" sz="2000" dirty="0">
                          <a:effectLst/>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Low SEP: OR depression = </a:t>
                      </a:r>
                      <a:r>
                        <a:rPr lang="en-US" sz="2000" dirty="0">
                          <a:solidFill>
                            <a:srgbClr val="FF0000"/>
                          </a:solidFill>
                          <a:latin typeface="Arial" panose="020B0604020202020204" pitchFamily="34" charset="0"/>
                          <a:cs typeface="Arial" panose="020B0604020202020204" pitchFamily="34" charset="0"/>
                        </a:rPr>
                        <a:t>2.58</a:t>
                      </a:r>
                    </a:p>
                  </a:txBody>
                  <a:tcPr/>
                </a:tc>
                <a:extLst>
                  <a:ext uri="{0D108BD9-81ED-4DB2-BD59-A6C34878D82A}">
                    <a16:rowId xmlns:a16="http://schemas.microsoft.com/office/drawing/2014/main" val="327630912"/>
                  </a:ext>
                </a:extLst>
              </a:tr>
            </a:tbl>
          </a:graphicData>
        </a:graphic>
      </p:graphicFrame>
      <p:sp>
        <p:nvSpPr>
          <p:cNvPr id="7" name="Freeform 24">
            <a:extLst>
              <a:ext uri="{FF2B5EF4-FFF2-40B4-BE49-F238E27FC236}">
                <a16:creationId xmlns:a16="http://schemas.microsoft.com/office/drawing/2014/main" id="{A3FE3992-7E58-1644-BA22-0C2B38963A19}"/>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9" name="TextBox 8">
            <a:extLst>
              <a:ext uri="{FF2B5EF4-FFF2-40B4-BE49-F238E27FC236}">
                <a16:creationId xmlns:a16="http://schemas.microsoft.com/office/drawing/2014/main" id="{63B50647-04E4-7642-AD8D-1DD5D63131D6}"/>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
        <p:nvSpPr>
          <p:cNvPr id="6" name="Rectangle 5">
            <a:extLst>
              <a:ext uri="{FF2B5EF4-FFF2-40B4-BE49-F238E27FC236}">
                <a16:creationId xmlns:a16="http://schemas.microsoft.com/office/drawing/2014/main" id="{33B08C70-CC48-F441-8407-68F4310DDE18}"/>
              </a:ext>
            </a:extLst>
          </p:cNvPr>
          <p:cNvSpPr/>
          <p:nvPr/>
        </p:nvSpPr>
        <p:spPr>
          <a:xfrm>
            <a:off x="832257" y="2894348"/>
            <a:ext cx="10091206" cy="70519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D082863-F32A-3240-89A0-8841FCDD367B}"/>
              </a:ext>
            </a:extLst>
          </p:cNvPr>
          <p:cNvSpPr/>
          <p:nvPr/>
        </p:nvSpPr>
        <p:spPr>
          <a:xfrm>
            <a:off x="832257" y="3708485"/>
            <a:ext cx="10091206" cy="611740"/>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090A538-90AD-934B-8469-BD30E5D97575}"/>
              </a:ext>
            </a:extLst>
          </p:cNvPr>
          <p:cNvSpPr/>
          <p:nvPr/>
        </p:nvSpPr>
        <p:spPr>
          <a:xfrm>
            <a:off x="825259" y="4441371"/>
            <a:ext cx="10091206" cy="856395"/>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0B4FCD-BD20-2E48-8AF1-1CF1B3A048FD}"/>
              </a:ext>
            </a:extLst>
          </p:cNvPr>
          <p:cNvSpPr/>
          <p:nvPr/>
        </p:nvSpPr>
        <p:spPr>
          <a:xfrm>
            <a:off x="832257" y="5406707"/>
            <a:ext cx="10091206" cy="70519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33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0DCC3CB-B620-984A-A753-FF39881D0953}"/>
              </a:ext>
            </a:extLst>
          </p:cNvPr>
          <p:cNvSpPr txBox="1"/>
          <p:nvPr/>
        </p:nvSpPr>
        <p:spPr>
          <a:xfrm>
            <a:off x="347580" y="1508696"/>
            <a:ext cx="10956295" cy="5016758"/>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Limitations of Studies 1 and 2 </a:t>
            </a:r>
          </a:p>
          <a:p>
            <a:endParaRPr lang="en-GB"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Although well-stratified across sociodemographic characteristics and weighted to population proportions, the COVID-19 Social Study’s sample is not not nationally representative</a:t>
            </a: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Lack of data before the beginning of the pandemic</a:t>
            </a:r>
          </a:p>
          <a:p>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However, results from the COVID-19 Social Study have been corroborated by longitudinal and nationally representative studies (Daly et al., 2020; Pierce et al., 2020) </a:t>
            </a:r>
          </a:p>
          <a:p>
            <a:pPr marL="342900"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Evidence gap </a:t>
            </a:r>
          </a:p>
          <a:p>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Limited data regarding the longer-term mental health impact of the pandemic    </a:t>
            </a:r>
          </a:p>
          <a:p>
            <a:endParaRPr lang="en-GB" sz="2000"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 </a:t>
            </a:r>
          </a:p>
          <a:p>
            <a:r>
              <a:rPr lang="en-GB" sz="2000" b="1" dirty="0">
                <a:solidFill>
                  <a:schemeClr val="bg1"/>
                </a:solidFill>
                <a:latin typeface="Arial" panose="020B0604020202020204" pitchFamily="34" charset="0"/>
                <a:cs typeface="Arial" panose="020B0604020202020204" pitchFamily="34" charset="0"/>
              </a:rPr>
              <a:t> </a:t>
            </a:r>
          </a:p>
        </p:txBody>
      </p:sp>
      <p:sp>
        <p:nvSpPr>
          <p:cNvPr id="6" name="Freeform 24">
            <a:extLst>
              <a:ext uri="{FF2B5EF4-FFF2-40B4-BE49-F238E27FC236}">
                <a16:creationId xmlns:a16="http://schemas.microsoft.com/office/drawing/2014/main" id="{6294289F-2228-4548-B281-8A0F5152B26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7" name="TextBox 6">
            <a:extLst>
              <a:ext uri="{FF2B5EF4-FFF2-40B4-BE49-F238E27FC236}">
                <a16:creationId xmlns:a16="http://schemas.microsoft.com/office/drawing/2014/main" id="{C52C03E6-BB15-8743-826A-EC467988B3CA}"/>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Tree>
    <p:extLst>
      <p:ext uri="{BB962C8B-B14F-4D97-AF65-F5344CB8AC3E}">
        <p14:creationId xmlns:p14="http://schemas.microsoft.com/office/powerpoint/2010/main" val="160927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reeform 24">
            <a:extLst>
              <a:ext uri="{FF2B5EF4-FFF2-40B4-BE49-F238E27FC236}">
                <a16:creationId xmlns:a16="http://schemas.microsoft.com/office/drawing/2014/main" id="{DBB92101-C0C5-42F7-A7D0-D2B4D80B33BE}"/>
              </a:ext>
            </a:extLst>
          </p:cNvPr>
          <p:cNvSpPr>
            <a:spLocks/>
          </p:cNvSpPr>
          <p:nvPr/>
        </p:nvSpPr>
        <p:spPr bwMode="auto">
          <a:xfrm>
            <a:off x="0" y="1"/>
            <a:ext cx="12192000" cy="782052"/>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5" name="TextBox 4">
            <a:extLst>
              <a:ext uri="{FF2B5EF4-FFF2-40B4-BE49-F238E27FC236}">
                <a16:creationId xmlns:a16="http://schemas.microsoft.com/office/drawing/2014/main" id="{6D6F9710-8218-4EAC-96C5-4EAB7CA70F32}"/>
              </a:ext>
            </a:extLst>
          </p:cNvPr>
          <p:cNvSpPr txBox="1"/>
          <p:nvPr/>
        </p:nvSpPr>
        <p:spPr>
          <a:xfrm>
            <a:off x="577517" y="1255658"/>
            <a:ext cx="1611339" cy="553998"/>
          </a:xfrm>
          <a:prstGeom prst="rect">
            <a:avLst/>
          </a:prstGeom>
          <a:noFill/>
        </p:spPr>
        <p:txBody>
          <a:bodyPr wrap="none" rtlCol="0">
            <a:spAutoFit/>
          </a:bodyPr>
          <a:lstStyle/>
          <a:p>
            <a:r>
              <a:rPr lang="en-GB" sz="3000" b="1" dirty="0">
                <a:solidFill>
                  <a:schemeClr val="bg1"/>
                </a:solidFill>
                <a:latin typeface="Arial" panose="020B0604020202020204" pitchFamily="34" charset="0"/>
                <a:cs typeface="Arial" panose="020B0604020202020204" pitchFamily="34" charset="0"/>
              </a:rPr>
              <a:t>Outline</a:t>
            </a:r>
            <a:r>
              <a:rPr lang="en-GB" sz="2800" b="1" dirty="0">
                <a:solidFill>
                  <a:schemeClr val="bg1"/>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9E4FBE49-F5F8-46DF-80A0-BF8441A8B408}"/>
              </a:ext>
            </a:extLst>
          </p:cNvPr>
          <p:cNvSpPr txBox="1"/>
          <p:nvPr/>
        </p:nvSpPr>
        <p:spPr>
          <a:xfrm>
            <a:off x="777542" y="2266234"/>
            <a:ext cx="10062774" cy="3785652"/>
          </a:xfrm>
          <a:prstGeom prst="rect">
            <a:avLst/>
          </a:prstGeom>
          <a:noFill/>
        </p:spPr>
        <p:txBody>
          <a:bodyPr wrap="square" rtlCol="0">
            <a:spAutoFit/>
          </a:bodyPr>
          <a:lstStyle/>
          <a:p>
            <a:pPr marL="514350" indent="-514350">
              <a:buAutoNum type="romanLcParenBoth"/>
            </a:pPr>
            <a:r>
              <a:rPr lang="en-GB" sz="24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a:p>
            <a:pPr marL="1257300" lvl="2" indent="-342900">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Findings from the UK COVID-19 Social Study  </a:t>
            </a:r>
          </a:p>
          <a:p>
            <a:pPr lvl="2"/>
            <a:endParaRPr lang="en-GB" sz="2400" dirty="0">
              <a:solidFill>
                <a:schemeClr val="bg1"/>
              </a:solidFill>
              <a:latin typeface="Arial" panose="020B0604020202020204" pitchFamily="34" charset="0"/>
              <a:cs typeface="Arial" panose="020B0604020202020204" pitchFamily="34" charset="0"/>
            </a:endParaRPr>
          </a:p>
          <a:p>
            <a:pPr lvl="2"/>
            <a:endParaRPr lang="en-GB" sz="2400" dirty="0">
              <a:solidFill>
                <a:schemeClr val="bg1"/>
              </a:solidFill>
              <a:latin typeface="Arial" panose="020B0604020202020204" pitchFamily="34" charset="0"/>
              <a:cs typeface="Arial" panose="020B0604020202020204" pitchFamily="34" charset="0"/>
            </a:endParaRPr>
          </a:p>
          <a:p>
            <a:pPr marL="514350" indent="-514350">
              <a:buAutoNum type="romanLcParenBoth"/>
            </a:pPr>
            <a:r>
              <a:rPr lang="en-GB" sz="2400" b="1" dirty="0">
                <a:solidFill>
                  <a:schemeClr val="accent5">
                    <a:lumMod val="60000"/>
                    <a:lumOff val="40000"/>
                  </a:schemeClr>
                </a:solidFill>
                <a:latin typeface="Arial" panose="020B0604020202020204" pitchFamily="34" charset="0"/>
                <a:cs typeface="Arial" panose="020B0604020202020204" pitchFamily="34" charset="0"/>
              </a:rPr>
              <a:t>The longer-term mental health impact of the COVID-19 pandemic</a:t>
            </a:r>
          </a:p>
          <a:p>
            <a:pPr marL="1257300" lvl="2" indent="-342900">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Findings from the UK COVID-19 Social Study and </a:t>
            </a:r>
          </a:p>
          <a:p>
            <a:pPr lvl="2"/>
            <a:r>
              <a:rPr lang="en-GB" sz="2400" dirty="0">
                <a:solidFill>
                  <a:schemeClr val="bg1"/>
                </a:solidFill>
                <a:latin typeface="Arial" panose="020B0604020202020204" pitchFamily="34" charset="0"/>
                <a:cs typeface="Arial" panose="020B0604020202020204" pitchFamily="34" charset="0"/>
              </a:rPr>
              <a:t>    the ELSA COVID-19 Substudy </a:t>
            </a:r>
          </a:p>
          <a:p>
            <a:pPr lvl="2"/>
            <a:endParaRPr lang="en-GB" sz="2400" dirty="0">
              <a:solidFill>
                <a:schemeClr val="bg1"/>
              </a:solidFill>
              <a:latin typeface="Arial" panose="020B0604020202020204" pitchFamily="34" charset="0"/>
              <a:cs typeface="Arial" panose="020B0604020202020204" pitchFamily="34" charset="0"/>
            </a:endParaRPr>
          </a:p>
          <a:p>
            <a:pPr lvl="2"/>
            <a:endParaRPr lang="en-GB" sz="2400" dirty="0">
              <a:solidFill>
                <a:schemeClr val="bg1"/>
              </a:solidFill>
              <a:latin typeface="Arial" panose="020B0604020202020204" pitchFamily="34" charset="0"/>
              <a:cs typeface="Arial" panose="020B0604020202020204" pitchFamily="34" charset="0"/>
            </a:endParaRPr>
          </a:p>
          <a:p>
            <a:pPr marL="514350" indent="-514350">
              <a:buAutoNum type="romanLcParenBoth"/>
            </a:pPr>
            <a:r>
              <a:rPr lang="en-GB" sz="2400" b="1" dirty="0">
                <a:solidFill>
                  <a:schemeClr val="accent5">
                    <a:lumMod val="60000"/>
                    <a:lumOff val="40000"/>
                  </a:schemeClr>
                </a:solidFill>
                <a:latin typeface="Arial" panose="020B0604020202020204" pitchFamily="34" charset="0"/>
                <a:cs typeface="Arial" panose="020B0604020202020204" pitchFamily="34" charset="0"/>
              </a:rPr>
              <a:t>Implications and future research priorities </a:t>
            </a:r>
          </a:p>
        </p:txBody>
      </p:sp>
    </p:spTree>
    <p:extLst>
      <p:ext uri="{BB962C8B-B14F-4D97-AF65-F5344CB8AC3E}">
        <p14:creationId xmlns:p14="http://schemas.microsoft.com/office/powerpoint/2010/main" val="58384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4FBE49-F5F8-46DF-80A0-BF8441A8B408}"/>
              </a:ext>
            </a:extLst>
          </p:cNvPr>
          <p:cNvSpPr txBox="1"/>
          <p:nvPr/>
        </p:nvSpPr>
        <p:spPr>
          <a:xfrm>
            <a:off x="258756" y="1559215"/>
            <a:ext cx="11375230" cy="5139869"/>
          </a:xfrm>
          <a:prstGeom prst="rect">
            <a:avLst/>
          </a:prstGeom>
          <a:noFill/>
        </p:spPr>
        <p:txBody>
          <a:bodyPr wrap="square" rtlCol="0">
            <a:spAutoFit/>
          </a:bodyPr>
          <a:lstStyle/>
          <a:p>
            <a:r>
              <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Study 3</a:t>
            </a:r>
            <a:r>
              <a:rPr lang="en-GB" sz="2200" b="1" dirty="0">
                <a:solidFill>
                  <a:prstClr val="white"/>
                </a:solidFill>
                <a:latin typeface="Arial" panose="020B0604020202020204" pitchFamily="34" charset="0"/>
                <a:cs typeface="Arial" panose="020B0604020202020204" pitchFamily="34" charset="0"/>
              </a:rPr>
              <a:t>: “The immediate and longer-term impact of the COVID-19 pandemic on the mental health and wellbeing of older adults in England</a:t>
            </a:r>
            <a:r>
              <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Iob, </a:t>
            </a:r>
            <a:r>
              <a:rPr kumimoji="0" lang="en-GB"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Zaninotto</a:t>
            </a:r>
            <a:r>
              <a:rPr lang="en-GB" sz="2000" dirty="0">
                <a:solidFill>
                  <a:prstClr val="white"/>
                </a:solidFill>
                <a:latin typeface="Arial" panose="020B0604020202020204" pitchFamily="34" charset="0"/>
                <a:cs typeface="Arial" panose="020B0604020202020204" pitchFamily="34" charset="0"/>
              </a:rPr>
              <a:t>, </a:t>
            </a:r>
            <a:r>
              <a:rPr lang="en-GB" sz="2000" dirty="0" err="1">
                <a:solidFill>
                  <a:prstClr val="white"/>
                </a:solidFill>
                <a:latin typeface="Arial" panose="020B0604020202020204" pitchFamily="34" charset="0"/>
                <a:cs typeface="Arial" panose="020B0604020202020204" pitchFamily="34" charset="0"/>
              </a:rPr>
              <a:t>Demakakos</a:t>
            </a:r>
            <a:r>
              <a:rPr lang="en-GB" sz="2000" dirty="0">
                <a:solidFill>
                  <a:prstClr val="white"/>
                </a:solidFill>
                <a:latin typeface="Arial" panose="020B0604020202020204" pitchFamily="34" charset="0"/>
                <a:cs typeface="Arial" panose="020B0604020202020204" pitchFamily="34" charset="0"/>
              </a:rPr>
              <a:t> &amp; </a:t>
            </a: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Steptoe (2021), </a:t>
            </a:r>
            <a:r>
              <a:rPr kumimoji="0" lang="en-GB" sz="2000" b="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medRxiv</a:t>
            </a:r>
            <a:r>
              <a:rPr kumimoji="0" lang="en-GB"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000" b="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 review in PNAS)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Objectives</a:t>
            </a:r>
          </a:p>
          <a:p>
            <a:pPr marL="514350" lvl="0" indent="-514350">
              <a:buFontTx/>
              <a:buAutoNum type="romanLcParenBoth"/>
            </a:pPr>
            <a:r>
              <a:rPr lang="en-GB" sz="2000" dirty="0">
                <a:solidFill>
                  <a:prstClr val="white"/>
                </a:solidFill>
                <a:latin typeface="Arial" panose="020B0604020202020204" pitchFamily="34" charset="0"/>
                <a:cs typeface="Arial" panose="020B0604020202020204" pitchFamily="34" charset="0"/>
              </a:rPr>
              <a:t>To evaluate changes in mental health and wellbeing before and during the initial and later phases of the COVID-19 pandemic</a:t>
            </a:r>
          </a:p>
          <a:p>
            <a:pPr marL="514350" lvl="0" indent="-514350">
              <a:buFontTx/>
              <a:buAutoNum type="romanLcParenBoth"/>
            </a:pPr>
            <a:r>
              <a:rPr lang="en-GB" sz="2000" dirty="0">
                <a:solidFill>
                  <a:prstClr val="white"/>
                </a:solidFill>
                <a:latin typeface="Arial" panose="020B0604020202020204" pitchFamily="34" charset="0"/>
                <a:cs typeface="Arial" panose="020B0604020202020204" pitchFamily="34" charset="0"/>
              </a:rPr>
              <a:t>To investigate whether patterns varied with age, sex, socioeconomic status, and partnership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Sample </a:t>
            </a:r>
          </a:p>
          <a:p>
            <a:pPr marL="342900" indent="-342900">
              <a:buClr>
                <a:prstClr val="white"/>
              </a:buClr>
              <a:buFont typeface="Arial" panose="020B0604020202020204" pitchFamily="34" charset="0"/>
              <a:buChar cha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Nationally representative sample of 5,146 older </a:t>
            </a:r>
            <a:r>
              <a:rPr lang="en-GB" sz="2000" dirty="0">
                <a:solidFill>
                  <a:prstClr val="white"/>
                </a:solidFill>
                <a:latin typeface="Arial" panose="020B0604020202020204" pitchFamily="34" charset="0"/>
                <a:cs typeface="Arial" panose="020B0604020202020204" pitchFamily="34" charset="0"/>
              </a:rPr>
              <a:t>adults participating in the COVID-19 </a:t>
            </a:r>
            <a:r>
              <a:rPr lang="en-GB" sz="2000" dirty="0" err="1">
                <a:solidFill>
                  <a:prstClr val="white"/>
                </a:solidFill>
                <a:latin typeface="Arial" panose="020B0604020202020204" pitchFamily="34" charset="0"/>
                <a:cs typeface="Arial" panose="020B0604020202020204" pitchFamily="34" charset="0"/>
              </a:rPr>
              <a:t>Substudy</a:t>
            </a:r>
            <a:r>
              <a:rPr lang="en-GB" sz="2000" dirty="0">
                <a:solidFill>
                  <a:prstClr val="white"/>
                </a:solidFill>
                <a:latin typeface="Arial" panose="020B0604020202020204" pitchFamily="34" charset="0"/>
                <a:cs typeface="Arial" panose="020B0604020202020204" pitchFamily="34" charset="0"/>
              </a:rPr>
              <a:t> of the English Longitudinal Study of Ageing (ELSA)</a:t>
            </a: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Freeform 24">
            <a:extLst>
              <a:ext uri="{FF2B5EF4-FFF2-40B4-BE49-F238E27FC236}">
                <a16:creationId xmlns:a16="http://schemas.microsoft.com/office/drawing/2014/main" id="{22D1FEB1-BC79-894C-88EE-0DA4A2F0169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B0CAA17-BBCC-024E-AB89-F638DBAB74B3}"/>
              </a:ext>
            </a:extLst>
          </p:cNvPr>
          <p:cNvSpPr txBox="1"/>
          <p:nvPr/>
        </p:nvSpPr>
        <p:spPr>
          <a:xfrm>
            <a:off x="0" y="759691"/>
            <a:ext cx="10919977" cy="492443"/>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srgbClr val="5B9BD5">
                    <a:lumMod val="60000"/>
                    <a:lumOff val="40000"/>
                  </a:srgbClr>
                </a:solidFill>
                <a:effectLst/>
                <a:uLnTx/>
                <a:uFillTx/>
                <a:latin typeface="Arial" panose="020B0604020202020204" pitchFamily="34" charset="0"/>
                <a:ea typeface="+mn-ea"/>
                <a:cs typeface="Arial" panose="020B0604020202020204" pitchFamily="34" charset="0"/>
              </a:rPr>
              <a:t>(ii) The longer-term mental health impact of the COVID-19 pandemic</a:t>
            </a:r>
          </a:p>
        </p:txBody>
      </p:sp>
    </p:spTree>
    <p:extLst>
      <p:ext uri="{BB962C8B-B14F-4D97-AF65-F5344CB8AC3E}">
        <p14:creationId xmlns:p14="http://schemas.microsoft.com/office/powerpoint/2010/main" val="159672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4FBE49-F5F8-46DF-80A0-BF8441A8B408}"/>
              </a:ext>
            </a:extLst>
          </p:cNvPr>
          <p:cNvSpPr txBox="1"/>
          <p:nvPr/>
        </p:nvSpPr>
        <p:spPr>
          <a:xfrm>
            <a:off x="339967" y="1413524"/>
            <a:ext cx="11512066" cy="4770537"/>
          </a:xfrm>
          <a:prstGeom prst="rect">
            <a:avLst/>
          </a:prstGeom>
          <a:noFill/>
        </p:spPr>
        <p:txBody>
          <a:bodyPr wrap="square" rtlCol="0">
            <a:spAutoFit/>
          </a:bodyPr>
          <a:lstStyle/>
          <a:p>
            <a:r>
              <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ELSA COVID-19 </a:t>
            </a:r>
            <a:r>
              <a:rPr kumimoji="0" lang="en-GB" sz="2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Substudy</a:t>
            </a:r>
            <a:endPar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endParaRPr lang="en-GB" sz="2200" b="1" dirty="0">
              <a:solidFill>
                <a:prstClr val="whit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prstClr val="white"/>
                </a:solidFill>
                <a:latin typeface="Arial" panose="020B0604020202020204" pitchFamily="34" charset="0"/>
                <a:cs typeface="Arial" panose="020B0604020202020204" pitchFamily="34" charset="0"/>
              </a:rPr>
              <a:t>Prospective study of older adults aged 50 + years whose aim is to record</a:t>
            </a:r>
          </a:p>
          <a:p>
            <a:r>
              <a:rPr lang="en-GB" sz="2000" dirty="0">
                <a:solidFill>
                  <a:prstClr val="white"/>
                </a:solidFill>
                <a:latin typeface="Arial" panose="020B0604020202020204" pitchFamily="34" charset="0"/>
                <a:cs typeface="Arial" panose="020B0604020202020204" pitchFamily="34" charset="0"/>
              </a:rPr>
              <a:t>     changes in physical, mental, and socio-economic circumstances</a:t>
            </a:r>
          </a:p>
          <a:p>
            <a:endParaRPr lang="en-GB" sz="2000" dirty="0">
              <a:solidFill>
                <a:prstClr val="whit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prstClr val="white"/>
                </a:solidFill>
                <a:latin typeface="Arial" panose="020B0604020202020204" pitchFamily="34" charset="0"/>
                <a:cs typeface="Arial" panose="020B0604020202020204" pitchFamily="34" charset="0"/>
              </a:rPr>
              <a:t>It began in 2002 with a nationally representative sample of &gt; 12,000 participants </a:t>
            </a:r>
          </a:p>
          <a:p>
            <a:endParaRPr lang="en-GB" sz="2000" dirty="0">
              <a:solidFill>
                <a:prstClr val="whit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prstClr val="white"/>
                </a:solidFill>
                <a:latin typeface="Arial" panose="020B0604020202020204" pitchFamily="34" charset="0"/>
                <a:cs typeface="Arial" panose="020B0604020202020204" pitchFamily="34" charset="0"/>
              </a:rPr>
              <a:t>Regular ELSA study: 9 waves of data (2002/03–2018/19) + nurse visits</a:t>
            </a:r>
          </a:p>
          <a:p>
            <a:endParaRPr lang="en-GB" sz="2000" dirty="0">
              <a:solidFill>
                <a:prstClr val="whit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prstClr val="white"/>
                </a:solidFill>
                <a:latin typeface="Arial" panose="020B0604020202020204" pitchFamily="34" charset="0"/>
                <a:cs typeface="Arial" panose="020B0604020202020204" pitchFamily="34" charset="0"/>
              </a:rPr>
              <a:t>Study design and methods similar to those of other large-scale ageing studies, e.g. Irish Longitudinal Study on Ageing (TILDA), US Health and Retirement Study (HRS)</a:t>
            </a:r>
          </a:p>
          <a:p>
            <a:endParaRPr lang="en-GB" sz="2000" dirty="0">
              <a:solidFill>
                <a:prstClr val="whit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prstClr val="white"/>
                </a:solidFill>
                <a:latin typeface="Arial" panose="020B0604020202020204" pitchFamily="34" charset="0"/>
                <a:cs typeface="Arial" panose="020B0604020202020204" pitchFamily="34" charset="0"/>
              </a:rPr>
              <a:t>COVID-19 </a:t>
            </a:r>
            <a:r>
              <a:rPr lang="en-GB" sz="2000" dirty="0" err="1">
                <a:solidFill>
                  <a:prstClr val="white"/>
                </a:solidFill>
                <a:latin typeface="Arial" panose="020B0604020202020204" pitchFamily="34" charset="0"/>
                <a:cs typeface="Arial" panose="020B0604020202020204" pitchFamily="34" charset="0"/>
              </a:rPr>
              <a:t>Substudy</a:t>
            </a:r>
            <a:r>
              <a:rPr lang="en-GB" sz="2000" dirty="0">
                <a:solidFill>
                  <a:prstClr val="white"/>
                </a:solidFill>
                <a:latin typeface="Arial" panose="020B0604020202020204" pitchFamily="34" charset="0"/>
                <a:cs typeface="Arial" panose="020B0604020202020204" pitchFamily="34" charset="0"/>
              </a:rPr>
              <a:t>: two waves of data collection in June-July 2020 and November-December 2020 (response rate 75%)</a:t>
            </a:r>
          </a:p>
          <a:p>
            <a:pPr marL="800100" lvl="1" indent="-342900">
              <a:buFont typeface="Arial" panose="020B0604020202020204" pitchFamily="34" charset="0"/>
              <a:buChar char="•"/>
            </a:pPr>
            <a:r>
              <a:rPr lang="en-GB" sz="2000" dirty="0">
                <a:solidFill>
                  <a:prstClr val="white"/>
                </a:solidFill>
                <a:latin typeface="Arial" panose="020B0604020202020204" pitchFamily="34" charset="0"/>
                <a:cs typeface="Arial" panose="020B0604020202020204" pitchFamily="34" charset="0"/>
              </a:rPr>
              <a:t>All data are weighted to match the latest population estimates and account for non-response </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Freeform 24">
            <a:extLst>
              <a:ext uri="{FF2B5EF4-FFF2-40B4-BE49-F238E27FC236}">
                <a16:creationId xmlns:a16="http://schemas.microsoft.com/office/drawing/2014/main" id="{22D1FEB1-BC79-894C-88EE-0DA4A2F0169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B0CAA17-BBCC-024E-AB89-F638DBAB74B3}"/>
              </a:ext>
            </a:extLst>
          </p:cNvPr>
          <p:cNvSpPr txBox="1"/>
          <p:nvPr/>
        </p:nvSpPr>
        <p:spPr>
          <a:xfrm>
            <a:off x="0" y="759691"/>
            <a:ext cx="10919977" cy="492443"/>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srgbClr val="5B9BD5">
                    <a:lumMod val="60000"/>
                    <a:lumOff val="40000"/>
                  </a:srgbClr>
                </a:solidFill>
                <a:effectLst/>
                <a:uLnTx/>
                <a:uFillTx/>
                <a:latin typeface="Arial" panose="020B0604020202020204" pitchFamily="34" charset="0"/>
                <a:ea typeface="+mn-ea"/>
                <a:cs typeface="Arial" panose="020B0604020202020204" pitchFamily="34" charset="0"/>
              </a:rPr>
              <a:t>(ii) The longer-term mental health impact of the COVID-19 pandemic</a:t>
            </a:r>
          </a:p>
        </p:txBody>
      </p:sp>
      <p:pic>
        <p:nvPicPr>
          <p:cNvPr id="5" name="Picture 4">
            <a:extLst>
              <a:ext uri="{FF2B5EF4-FFF2-40B4-BE49-F238E27FC236}">
                <a16:creationId xmlns:a16="http://schemas.microsoft.com/office/drawing/2014/main" id="{41CFA477-CAD4-664B-BB36-1F5D7249211D}"/>
              </a:ext>
            </a:extLst>
          </p:cNvPr>
          <p:cNvPicPr>
            <a:picLocks noChangeAspect="1"/>
          </p:cNvPicPr>
          <p:nvPr/>
        </p:nvPicPr>
        <p:blipFill>
          <a:blip r:embed="rId3"/>
          <a:stretch>
            <a:fillRect/>
          </a:stretch>
        </p:blipFill>
        <p:spPr>
          <a:xfrm>
            <a:off x="9287271" y="1695796"/>
            <a:ext cx="1351315" cy="997528"/>
          </a:xfrm>
          <a:prstGeom prst="rect">
            <a:avLst/>
          </a:prstGeom>
        </p:spPr>
      </p:pic>
      <p:pic>
        <p:nvPicPr>
          <p:cNvPr id="9" name="Picture 8">
            <a:extLst>
              <a:ext uri="{FF2B5EF4-FFF2-40B4-BE49-F238E27FC236}">
                <a16:creationId xmlns:a16="http://schemas.microsoft.com/office/drawing/2014/main" id="{27415DEB-A156-C14E-A7E7-78E8F740A17F}"/>
              </a:ext>
            </a:extLst>
          </p:cNvPr>
          <p:cNvPicPr>
            <a:picLocks noChangeAspect="1"/>
          </p:cNvPicPr>
          <p:nvPr/>
        </p:nvPicPr>
        <p:blipFill>
          <a:blip r:embed="rId4"/>
          <a:stretch>
            <a:fillRect/>
          </a:stretch>
        </p:blipFill>
        <p:spPr>
          <a:xfrm>
            <a:off x="10577266" y="1695794"/>
            <a:ext cx="1351316" cy="997529"/>
          </a:xfrm>
          <a:prstGeom prst="rect">
            <a:avLst/>
          </a:prstGeom>
        </p:spPr>
      </p:pic>
    </p:spTree>
    <p:extLst>
      <p:ext uri="{BB962C8B-B14F-4D97-AF65-F5344CB8AC3E}">
        <p14:creationId xmlns:p14="http://schemas.microsoft.com/office/powerpoint/2010/main" val="126696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4FBE49-F5F8-46DF-80A0-BF8441A8B408}"/>
              </a:ext>
            </a:extLst>
          </p:cNvPr>
          <p:cNvSpPr txBox="1"/>
          <p:nvPr/>
        </p:nvSpPr>
        <p:spPr>
          <a:xfrm>
            <a:off x="339967" y="1371780"/>
            <a:ext cx="11512066" cy="5078313"/>
          </a:xfrm>
          <a:prstGeom prst="rect">
            <a:avLst/>
          </a:prstGeom>
          <a:noFill/>
        </p:spPr>
        <p:txBody>
          <a:bodyPr wrap="square" rtlCol="0">
            <a:spAutoFit/>
          </a:bodyPr>
          <a:lstStyle/>
          <a:p>
            <a:r>
              <a:rPr lang="en-GB" sz="2200" b="1" dirty="0">
                <a:solidFill>
                  <a:prstClr val="white"/>
                </a:solidFill>
                <a:latin typeface="Arial" panose="020B0604020202020204" pitchFamily="34" charset="0"/>
                <a:cs typeface="Arial" panose="020B0604020202020204" pitchFamily="34" charset="0"/>
              </a:rPr>
              <a:t>Study 3: “The immediate and longer-term impact of the COVID-19 pandemic on the mental health and wellbeing of older adults in England” </a:t>
            </a:r>
          </a:p>
          <a:p>
            <a:endParaRPr lang="en-GB" sz="2000" b="1" dirty="0">
              <a:solidFill>
                <a:prstClr val="white"/>
              </a:solidFill>
              <a:latin typeface="Arial" panose="020B0604020202020204" pitchFamily="34" charset="0"/>
              <a:cs typeface="Arial" panose="020B0604020202020204" pitchFamily="34" charset="0"/>
            </a:endParaRPr>
          </a:p>
          <a:p>
            <a:r>
              <a:rPr lang="en-GB" sz="2000" b="1" dirty="0">
                <a:solidFill>
                  <a:prstClr val="white"/>
                </a:solidFill>
                <a:latin typeface="Arial" panose="020B0604020202020204" pitchFamily="34" charset="0"/>
                <a:cs typeface="Arial" panose="020B0604020202020204" pitchFamily="34" charset="0"/>
              </a:rPr>
              <a:t>Measures </a:t>
            </a:r>
          </a:p>
          <a:p>
            <a:endParaRPr lang="en-GB" sz="2000" b="1" dirty="0">
              <a:solidFill>
                <a:prstClr val="whit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prstClr val="white"/>
                </a:solidFill>
                <a:latin typeface="Arial" panose="020B0604020202020204" pitchFamily="34" charset="0"/>
                <a:cs typeface="Arial" panose="020B0604020202020204" pitchFamily="34" charset="0"/>
              </a:rPr>
              <a:t>Data collected before (</a:t>
            </a:r>
            <a:r>
              <a:rPr lang="en-GB" sz="2000" dirty="0">
                <a:solidFill>
                  <a:schemeClr val="accent5">
                    <a:lumMod val="60000"/>
                    <a:lumOff val="40000"/>
                  </a:schemeClr>
                </a:solidFill>
                <a:latin typeface="Arial" panose="020B0604020202020204" pitchFamily="34" charset="0"/>
                <a:cs typeface="Arial" panose="020B0604020202020204" pitchFamily="34" charset="0"/>
              </a:rPr>
              <a:t>2018/2019</a:t>
            </a:r>
            <a:r>
              <a:rPr lang="en-GB" sz="2000" dirty="0">
                <a:solidFill>
                  <a:prstClr val="white"/>
                </a:solidFill>
                <a:latin typeface="Arial" panose="020B0604020202020204" pitchFamily="34" charset="0"/>
                <a:cs typeface="Arial" panose="020B0604020202020204" pitchFamily="34" charset="0"/>
              </a:rPr>
              <a:t>) and during the pandemic, i.e. </a:t>
            </a:r>
            <a:r>
              <a:rPr lang="en-GB" sz="2000" dirty="0">
                <a:solidFill>
                  <a:schemeClr val="accent5">
                    <a:lumMod val="60000"/>
                    <a:lumOff val="40000"/>
                  </a:schemeClr>
                </a:solidFill>
                <a:latin typeface="Arial" panose="020B0604020202020204" pitchFamily="34" charset="0"/>
                <a:cs typeface="Arial" panose="020B0604020202020204" pitchFamily="34" charset="0"/>
              </a:rPr>
              <a:t>June-July 2020 </a:t>
            </a:r>
            <a:r>
              <a:rPr lang="en-GB" sz="2000" dirty="0">
                <a:solidFill>
                  <a:prstClr val="white"/>
                </a:solidFill>
                <a:latin typeface="Arial" panose="020B0604020202020204" pitchFamily="34" charset="0"/>
                <a:cs typeface="Arial" panose="020B0604020202020204" pitchFamily="34" charset="0"/>
              </a:rPr>
              <a:t>(end of first UK national lockdown) and </a:t>
            </a:r>
            <a:r>
              <a:rPr lang="en-GB" sz="2000" dirty="0">
                <a:solidFill>
                  <a:schemeClr val="accent5">
                    <a:lumMod val="60000"/>
                    <a:lumOff val="40000"/>
                  </a:schemeClr>
                </a:solidFill>
                <a:latin typeface="Arial" panose="020B0604020202020204" pitchFamily="34" charset="0"/>
                <a:cs typeface="Arial" panose="020B0604020202020204" pitchFamily="34" charset="0"/>
              </a:rPr>
              <a:t>November-December 2020 </a:t>
            </a:r>
            <a:r>
              <a:rPr lang="en-GB" sz="2000" dirty="0">
                <a:solidFill>
                  <a:prstClr val="white"/>
                </a:solidFill>
                <a:latin typeface="Arial" panose="020B0604020202020204" pitchFamily="34" charset="0"/>
                <a:cs typeface="Arial" panose="020B0604020202020204" pitchFamily="34" charset="0"/>
              </a:rPr>
              <a:t>(second UK national lockdown)</a:t>
            </a:r>
          </a:p>
          <a:p>
            <a:endParaRPr lang="en-GB" sz="2000" dirty="0">
              <a:solidFill>
                <a:prstClr val="whit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prstClr val="white"/>
                </a:solidFill>
                <a:latin typeface="Arial" panose="020B0604020202020204" pitchFamily="34" charset="0"/>
                <a:cs typeface="Arial" panose="020B0604020202020204" pitchFamily="34" charset="0"/>
              </a:rPr>
              <a:t>Outcomes: </a:t>
            </a:r>
          </a:p>
          <a:p>
            <a:pPr marL="800100" lvl="1" indent="-342900">
              <a:buFont typeface="Arial" panose="020B0604020202020204" pitchFamily="34" charset="0"/>
              <a:buChar char="•"/>
            </a:pPr>
            <a:r>
              <a:rPr lang="en-GB" sz="2000" dirty="0">
                <a:solidFill>
                  <a:prstClr val="white"/>
                </a:solidFill>
                <a:latin typeface="Arial" panose="020B0604020202020204" pitchFamily="34" charset="0"/>
                <a:cs typeface="Arial" panose="020B0604020202020204" pitchFamily="34" charset="0"/>
              </a:rPr>
              <a:t>Depression (8-item Centre for Epidemiological Studies Depression scale ; CESD-8)</a:t>
            </a:r>
          </a:p>
          <a:p>
            <a:pPr marL="800100" lvl="1" indent="-342900">
              <a:buFont typeface="Arial" panose="020B0604020202020204" pitchFamily="34" charset="0"/>
              <a:buChar char="•"/>
            </a:pPr>
            <a:r>
              <a:rPr lang="en-GB" sz="2000" dirty="0">
                <a:solidFill>
                  <a:prstClr val="white"/>
                </a:solidFill>
                <a:latin typeface="Arial" panose="020B0604020202020204" pitchFamily="34" charset="0"/>
                <a:cs typeface="Arial" panose="020B0604020202020204" pitchFamily="34" charset="0"/>
              </a:rPr>
              <a:t>Anxiety (7-item Generalised Anxiety Disorder scale; GAD-7) </a:t>
            </a:r>
          </a:p>
          <a:p>
            <a:pPr marL="800100" lvl="1" indent="-342900">
              <a:buFont typeface="Arial" panose="020B0604020202020204" pitchFamily="34" charset="0"/>
              <a:buChar char="•"/>
            </a:pPr>
            <a:r>
              <a:rPr lang="en-GB" sz="2000" dirty="0">
                <a:solidFill>
                  <a:prstClr val="white"/>
                </a:solidFill>
                <a:latin typeface="Arial" panose="020B0604020202020204" pitchFamily="34" charset="0"/>
                <a:cs typeface="Arial" panose="020B0604020202020204" pitchFamily="34" charset="0"/>
              </a:rPr>
              <a:t>Quality of Life (12-item Control, Autonomy, Self-realisation, and Pleasure Scale; CASP-12)</a:t>
            </a:r>
          </a:p>
          <a:p>
            <a:pPr marL="800100" lvl="1" indent="-342900">
              <a:buFont typeface="Arial" panose="020B0604020202020204" pitchFamily="34" charset="0"/>
              <a:buChar char="•"/>
            </a:pPr>
            <a:r>
              <a:rPr lang="en-GB" sz="2000" dirty="0">
                <a:solidFill>
                  <a:prstClr val="white"/>
                </a:solidFill>
                <a:latin typeface="Arial" panose="020B0604020202020204" pitchFamily="34" charset="0"/>
                <a:cs typeface="Arial" panose="020B0604020202020204" pitchFamily="34" charset="0"/>
              </a:rPr>
              <a:t>Loneliness (University of California (UCLA) Loneliness scale) </a:t>
            </a:r>
          </a:p>
          <a:p>
            <a:pPr lvl="1"/>
            <a:endParaRPr lang="en-GB" sz="2000" dirty="0">
              <a:solidFill>
                <a:prstClr val="whit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prstClr val="white"/>
                </a:solidFill>
                <a:latin typeface="Arial" panose="020B0604020202020204" pitchFamily="34" charset="0"/>
                <a:cs typeface="Arial" panose="020B0604020202020204" pitchFamily="34" charset="0"/>
              </a:rPr>
              <a:t>Sociodemographic characteristics: age, sex, wealth, and partnership status </a:t>
            </a:r>
          </a:p>
          <a:p>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Freeform 24">
            <a:extLst>
              <a:ext uri="{FF2B5EF4-FFF2-40B4-BE49-F238E27FC236}">
                <a16:creationId xmlns:a16="http://schemas.microsoft.com/office/drawing/2014/main" id="{22D1FEB1-BC79-894C-88EE-0DA4A2F0169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B0CAA17-BBCC-024E-AB89-F638DBAB74B3}"/>
              </a:ext>
            </a:extLst>
          </p:cNvPr>
          <p:cNvSpPr txBox="1"/>
          <p:nvPr/>
        </p:nvSpPr>
        <p:spPr>
          <a:xfrm>
            <a:off x="0" y="759691"/>
            <a:ext cx="10919977" cy="492443"/>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srgbClr val="5B9BD5">
                    <a:lumMod val="60000"/>
                    <a:lumOff val="40000"/>
                  </a:srgbClr>
                </a:solidFill>
                <a:effectLst/>
                <a:uLnTx/>
                <a:uFillTx/>
                <a:latin typeface="Arial" panose="020B0604020202020204" pitchFamily="34" charset="0"/>
                <a:ea typeface="+mn-ea"/>
                <a:cs typeface="Arial" panose="020B0604020202020204" pitchFamily="34" charset="0"/>
              </a:rPr>
              <a:t>(ii) The longer-term mental health impact of the COVID-19 pandemic</a:t>
            </a:r>
          </a:p>
        </p:txBody>
      </p:sp>
    </p:spTree>
    <p:extLst>
      <p:ext uri="{BB962C8B-B14F-4D97-AF65-F5344CB8AC3E}">
        <p14:creationId xmlns:p14="http://schemas.microsoft.com/office/powerpoint/2010/main" val="152099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24">
            <a:extLst>
              <a:ext uri="{FF2B5EF4-FFF2-40B4-BE49-F238E27FC236}">
                <a16:creationId xmlns:a16="http://schemas.microsoft.com/office/drawing/2014/main" id="{22D1FEB1-BC79-894C-88EE-0DA4A2F0169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B0CAA17-BBCC-024E-AB89-F638DBAB74B3}"/>
              </a:ext>
            </a:extLst>
          </p:cNvPr>
          <p:cNvSpPr txBox="1"/>
          <p:nvPr/>
        </p:nvSpPr>
        <p:spPr>
          <a:xfrm>
            <a:off x="0" y="759691"/>
            <a:ext cx="10919977" cy="492443"/>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srgbClr val="5B9BD5">
                    <a:lumMod val="60000"/>
                    <a:lumOff val="40000"/>
                  </a:srgbClr>
                </a:solidFill>
                <a:effectLst/>
                <a:uLnTx/>
                <a:uFillTx/>
                <a:latin typeface="Arial" panose="020B0604020202020204" pitchFamily="34" charset="0"/>
                <a:ea typeface="+mn-ea"/>
                <a:cs typeface="Arial" panose="020B0604020202020204" pitchFamily="34" charset="0"/>
              </a:rPr>
              <a:t>(ii) The longer-term mental health impact of the COVID-19 pandemic</a:t>
            </a:r>
          </a:p>
        </p:txBody>
      </p:sp>
      <p:pic>
        <p:nvPicPr>
          <p:cNvPr id="5" name="Picture 4" descr="Chart, line chart&#10;&#10;Description automatically generated">
            <a:extLst>
              <a:ext uri="{FF2B5EF4-FFF2-40B4-BE49-F238E27FC236}">
                <a16:creationId xmlns:a16="http://schemas.microsoft.com/office/drawing/2014/main" id="{73F8B74B-C08C-1F46-8A8C-9D33EA0C367B}"/>
              </a:ext>
            </a:extLst>
          </p:cNvPr>
          <p:cNvPicPr/>
          <p:nvPr/>
        </p:nvPicPr>
        <p:blipFill rotWithShape="1">
          <a:blip r:embed="rId3" cstate="print">
            <a:extLst>
              <a:ext uri="{28A0092B-C50C-407E-A947-70E740481C1C}">
                <a14:useLocalDpi xmlns:a14="http://schemas.microsoft.com/office/drawing/2010/main" val="0"/>
              </a:ext>
            </a:extLst>
          </a:blip>
          <a:srcRect t="1" r="49785" b="52672"/>
          <a:stretch/>
        </p:blipFill>
        <p:spPr>
          <a:xfrm>
            <a:off x="516755" y="1371780"/>
            <a:ext cx="5483452" cy="3694895"/>
          </a:xfrm>
          <a:prstGeom prst="rect">
            <a:avLst/>
          </a:prstGeom>
        </p:spPr>
      </p:pic>
      <p:pic>
        <p:nvPicPr>
          <p:cNvPr id="9" name="Picture 8" descr="Chart, line chart&#10;&#10;Description automatically generated">
            <a:extLst>
              <a:ext uri="{FF2B5EF4-FFF2-40B4-BE49-F238E27FC236}">
                <a16:creationId xmlns:a16="http://schemas.microsoft.com/office/drawing/2014/main" id="{F556C9D6-1947-084C-8219-AA7AB2567664}"/>
              </a:ext>
            </a:extLst>
          </p:cNvPr>
          <p:cNvPicPr/>
          <p:nvPr/>
        </p:nvPicPr>
        <p:blipFill rotWithShape="1">
          <a:blip r:embed="rId3" cstate="print">
            <a:extLst>
              <a:ext uri="{28A0092B-C50C-407E-A947-70E740481C1C}">
                <a14:useLocalDpi xmlns:a14="http://schemas.microsoft.com/office/drawing/2010/main" val="0"/>
              </a:ext>
            </a:extLst>
          </a:blip>
          <a:srcRect l="49910" t="49775" b="2289"/>
          <a:stretch/>
        </p:blipFill>
        <p:spPr>
          <a:xfrm>
            <a:off x="6000207" y="1371780"/>
            <a:ext cx="5579245" cy="3694895"/>
          </a:xfrm>
          <a:prstGeom prst="rect">
            <a:avLst/>
          </a:prstGeom>
        </p:spPr>
      </p:pic>
      <p:sp>
        <p:nvSpPr>
          <p:cNvPr id="2" name="Rectangle 1">
            <a:extLst>
              <a:ext uri="{FF2B5EF4-FFF2-40B4-BE49-F238E27FC236}">
                <a16:creationId xmlns:a16="http://schemas.microsoft.com/office/drawing/2014/main" id="{96BDC975-182D-B545-8C86-1FEF47FF8410}"/>
              </a:ext>
            </a:extLst>
          </p:cNvPr>
          <p:cNvSpPr/>
          <p:nvPr/>
        </p:nvSpPr>
        <p:spPr>
          <a:xfrm>
            <a:off x="411824" y="5212998"/>
            <a:ext cx="11887200" cy="707886"/>
          </a:xfrm>
          <a:prstGeom prst="rect">
            <a:avLst/>
          </a:prstGeom>
        </p:spPr>
        <p:txBody>
          <a:bodyPr wrap="square">
            <a:spAutoFit/>
          </a:bodyPr>
          <a:lstStyle/>
          <a:p>
            <a:r>
              <a:rPr lang="en-GB"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Predicted trajectories of depression and anxiety before and during the COVID-19 pandemic (fixed-effects models). </a:t>
            </a:r>
          </a:p>
        </p:txBody>
      </p:sp>
      <p:sp>
        <p:nvSpPr>
          <p:cNvPr id="3" name="Rectangle 2">
            <a:extLst>
              <a:ext uri="{FF2B5EF4-FFF2-40B4-BE49-F238E27FC236}">
                <a16:creationId xmlns:a16="http://schemas.microsoft.com/office/drawing/2014/main" id="{DDBA44B5-61D1-4B40-9AFA-F3FBB68D3F03}"/>
              </a:ext>
            </a:extLst>
          </p:cNvPr>
          <p:cNvSpPr/>
          <p:nvPr/>
        </p:nvSpPr>
        <p:spPr>
          <a:xfrm>
            <a:off x="516755" y="5920884"/>
            <a:ext cx="11325475" cy="707886"/>
          </a:xfrm>
          <a:prstGeom prst="rect">
            <a:avLst/>
          </a:prstGeom>
        </p:spPr>
        <p:txBody>
          <a:bodyPr wrap="square">
            <a:spAutoFit/>
          </a:bodyPr>
          <a:lstStyle/>
          <a:p>
            <a:r>
              <a:rPr lang="en-GB" sz="2000" dirty="0">
                <a:solidFill>
                  <a:schemeClr val="bg1"/>
                </a:solidFill>
                <a:latin typeface="Arial" panose="020B0604020202020204" pitchFamily="34" charset="0"/>
                <a:ea typeface="Times New Roman" panose="02020603050405020304" pitchFamily="18" charset="0"/>
                <a:cs typeface="Arial" panose="020B0604020202020204" pitchFamily="34" charset="0"/>
              </a:rPr>
              <a:t>Depression: </a:t>
            </a:r>
            <a:r>
              <a:rPr lang="en-GB" sz="2000" dirty="0">
                <a:solidFill>
                  <a:schemeClr val="accent5">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12.5%</a:t>
            </a:r>
            <a:r>
              <a:rPr lang="en-GB"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pre-pandemic; </a:t>
            </a:r>
            <a:r>
              <a:rPr lang="en-GB" sz="2000" dirty="0">
                <a:solidFill>
                  <a:schemeClr val="accent5">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22.6%</a:t>
            </a:r>
            <a:r>
              <a:rPr lang="en-GB"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COVID-19 w1; </a:t>
            </a:r>
            <a:r>
              <a:rPr lang="en-GB" sz="2000" dirty="0">
                <a:solidFill>
                  <a:schemeClr val="accent5">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28.5%</a:t>
            </a:r>
            <a:r>
              <a:rPr lang="en-GB"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COVID-19 w2 (p &lt; .001)</a:t>
            </a:r>
          </a:p>
          <a:p>
            <a:r>
              <a:rPr lang="en-GB" sz="2000" dirty="0">
                <a:solidFill>
                  <a:schemeClr val="bg1"/>
                </a:solidFill>
                <a:latin typeface="Arial" panose="020B0604020202020204" pitchFamily="34" charset="0"/>
                <a:ea typeface="Calibri" panose="020F0502020204030204" pitchFamily="34" charset="0"/>
                <a:cs typeface="Arial" panose="020B0604020202020204" pitchFamily="34" charset="0"/>
              </a:rPr>
              <a:t>Anxiety: </a:t>
            </a:r>
            <a:r>
              <a:rPr lang="en-GB" sz="2000" dirty="0">
                <a:solidFill>
                  <a:schemeClr val="accent5">
                    <a:lumMod val="60000"/>
                    <a:lumOff val="40000"/>
                  </a:schemeClr>
                </a:solidFill>
                <a:latin typeface="Arial" panose="020B0604020202020204" pitchFamily="34" charset="0"/>
                <a:ea typeface="Calibri" panose="020F0502020204030204" pitchFamily="34" charset="0"/>
                <a:cs typeface="Arial" panose="020B0604020202020204" pitchFamily="34" charset="0"/>
              </a:rPr>
              <a:t>9.4%</a:t>
            </a:r>
            <a:r>
              <a:rPr lang="en-GB" sz="2000" dirty="0">
                <a:solidFill>
                  <a:schemeClr val="bg1"/>
                </a:solidFill>
                <a:latin typeface="Arial" panose="020B0604020202020204" pitchFamily="34" charset="0"/>
                <a:ea typeface="Calibri" panose="020F0502020204030204" pitchFamily="34" charset="0"/>
                <a:cs typeface="Arial" panose="020B0604020202020204" pitchFamily="34" charset="0"/>
              </a:rPr>
              <a:t> COVID-19 w1; </a:t>
            </a:r>
            <a:r>
              <a:rPr lang="en-GB" sz="2000" dirty="0">
                <a:solidFill>
                  <a:schemeClr val="accent5">
                    <a:lumMod val="60000"/>
                    <a:lumOff val="40000"/>
                  </a:schemeClr>
                </a:solidFill>
                <a:latin typeface="Arial" panose="020B0604020202020204" pitchFamily="34" charset="0"/>
                <a:ea typeface="Calibri" panose="020F0502020204030204" pitchFamily="34" charset="0"/>
                <a:cs typeface="Arial" panose="020B0604020202020204" pitchFamily="34" charset="0"/>
              </a:rPr>
              <a:t>11%</a:t>
            </a:r>
            <a:r>
              <a:rPr lang="en-GB" sz="2000" dirty="0">
                <a:solidFill>
                  <a:schemeClr val="bg1"/>
                </a:solidFill>
                <a:latin typeface="Arial" panose="020B0604020202020204" pitchFamily="34" charset="0"/>
                <a:ea typeface="Calibri" panose="020F0502020204030204" pitchFamily="34" charset="0"/>
                <a:cs typeface="Arial" panose="020B0604020202020204" pitchFamily="34" charset="0"/>
              </a:rPr>
              <a:t> COVID-19 w2 </a:t>
            </a:r>
            <a:r>
              <a:rPr lang="en-GB" sz="2000" dirty="0">
                <a:solidFill>
                  <a:schemeClr val="bg1"/>
                </a:solidFill>
                <a:latin typeface="Arial" panose="020B0604020202020204" pitchFamily="34" charset="0"/>
                <a:ea typeface="Times New Roman" panose="02020603050405020304" pitchFamily="18" charset="0"/>
                <a:cs typeface="Arial" panose="020B0604020202020204" pitchFamily="34" charset="0"/>
              </a:rPr>
              <a:t>(p &lt; .001)</a:t>
            </a:r>
          </a:p>
        </p:txBody>
      </p:sp>
      <p:sp>
        <p:nvSpPr>
          <p:cNvPr id="10" name="Rectangle 9">
            <a:extLst>
              <a:ext uri="{FF2B5EF4-FFF2-40B4-BE49-F238E27FC236}">
                <a16:creationId xmlns:a16="http://schemas.microsoft.com/office/drawing/2014/main" id="{72FFCBAE-1619-D04C-8840-6CAF67E98B6B}"/>
              </a:ext>
            </a:extLst>
          </p:cNvPr>
          <p:cNvSpPr/>
          <p:nvPr/>
        </p:nvSpPr>
        <p:spPr>
          <a:xfrm>
            <a:off x="877329" y="1655805"/>
            <a:ext cx="5029201" cy="3200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3E028B-98B4-C446-BF43-D9103B84C7E1}"/>
              </a:ext>
            </a:extLst>
          </p:cNvPr>
          <p:cNvSpPr/>
          <p:nvPr/>
        </p:nvSpPr>
        <p:spPr>
          <a:xfrm>
            <a:off x="6360781" y="1648841"/>
            <a:ext cx="5029201" cy="3200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13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24">
            <a:extLst>
              <a:ext uri="{FF2B5EF4-FFF2-40B4-BE49-F238E27FC236}">
                <a16:creationId xmlns:a16="http://schemas.microsoft.com/office/drawing/2014/main" id="{22D1FEB1-BC79-894C-88EE-0DA4A2F0169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B0CAA17-BBCC-024E-AB89-F638DBAB74B3}"/>
              </a:ext>
            </a:extLst>
          </p:cNvPr>
          <p:cNvSpPr txBox="1"/>
          <p:nvPr/>
        </p:nvSpPr>
        <p:spPr>
          <a:xfrm>
            <a:off x="0" y="759691"/>
            <a:ext cx="10919977" cy="492443"/>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srgbClr val="5B9BD5">
                    <a:lumMod val="60000"/>
                    <a:lumOff val="40000"/>
                  </a:srgbClr>
                </a:solidFill>
                <a:effectLst/>
                <a:uLnTx/>
                <a:uFillTx/>
                <a:latin typeface="Arial" panose="020B0604020202020204" pitchFamily="34" charset="0"/>
                <a:ea typeface="+mn-ea"/>
                <a:cs typeface="Arial" panose="020B0604020202020204" pitchFamily="34" charset="0"/>
              </a:rPr>
              <a:t>(ii) The longer-term mental health impact of the COVID-19 pandemic</a:t>
            </a:r>
          </a:p>
        </p:txBody>
      </p:sp>
      <p:sp>
        <p:nvSpPr>
          <p:cNvPr id="2" name="Rectangle 1">
            <a:extLst>
              <a:ext uri="{FF2B5EF4-FFF2-40B4-BE49-F238E27FC236}">
                <a16:creationId xmlns:a16="http://schemas.microsoft.com/office/drawing/2014/main" id="{96BDC975-182D-B545-8C86-1FEF47FF8410}"/>
              </a:ext>
            </a:extLst>
          </p:cNvPr>
          <p:cNvSpPr/>
          <p:nvPr/>
        </p:nvSpPr>
        <p:spPr>
          <a:xfrm>
            <a:off x="423496" y="5175644"/>
            <a:ext cx="11347590" cy="707886"/>
          </a:xfrm>
          <a:prstGeom prst="rect">
            <a:avLst/>
          </a:prstGeom>
        </p:spPr>
        <p:txBody>
          <a:bodyPr wrap="square">
            <a:spAutoFit/>
          </a:bodyPr>
          <a:lstStyle/>
          <a:p>
            <a:r>
              <a:rPr lang="en-GB"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Predicted trajectories of quality of life and loneliness before and during the COVID-19 pandemic (fixed-effects models). </a:t>
            </a:r>
          </a:p>
        </p:txBody>
      </p:sp>
      <p:pic>
        <p:nvPicPr>
          <p:cNvPr id="10" name="Picture 9" descr="Chart, line chart&#10;&#10;Description automatically generated">
            <a:extLst>
              <a:ext uri="{FF2B5EF4-FFF2-40B4-BE49-F238E27FC236}">
                <a16:creationId xmlns:a16="http://schemas.microsoft.com/office/drawing/2014/main" id="{192F25DD-4391-9041-81E6-24B91BCBE4DF}"/>
              </a:ext>
            </a:extLst>
          </p:cNvPr>
          <p:cNvPicPr/>
          <p:nvPr/>
        </p:nvPicPr>
        <p:blipFill rotWithShape="1">
          <a:blip r:embed="rId3" cstate="print">
            <a:extLst>
              <a:ext uri="{28A0092B-C50C-407E-A947-70E740481C1C}">
                <a14:useLocalDpi xmlns:a14="http://schemas.microsoft.com/office/drawing/2010/main" val="0"/>
              </a:ext>
            </a:extLst>
          </a:blip>
          <a:srcRect l="49758" b="51332"/>
          <a:stretch/>
        </p:blipFill>
        <p:spPr>
          <a:xfrm>
            <a:off x="573398" y="1402673"/>
            <a:ext cx="5486402" cy="3672063"/>
          </a:xfrm>
          <a:prstGeom prst="rect">
            <a:avLst/>
          </a:prstGeom>
        </p:spPr>
      </p:pic>
      <p:pic>
        <p:nvPicPr>
          <p:cNvPr id="11" name="Picture 10" descr="Chart, line chart&#10;&#10;Description automatically generated">
            <a:extLst>
              <a:ext uri="{FF2B5EF4-FFF2-40B4-BE49-F238E27FC236}">
                <a16:creationId xmlns:a16="http://schemas.microsoft.com/office/drawing/2014/main" id="{CCA1A5AF-B8A9-F049-A7D0-3D7B4A4E36E6}"/>
              </a:ext>
            </a:extLst>
          </p:cNvPr>
          <p:cNvPicPr/>
          <p:nvPr/>
        </p:nvPicPr>
        <p:blipFill rotWithShape="1">
          <a:blip r:embed="rId3" cstate="print">
            <a:extLst>
              <a:ext uri="{28A0092B-C50C-407E-A947-70E740481C1C}">
                <a14:useLocalDpi xmlns:a14="http://schemas.microsoft.com/office/drawing/2010/main" val="0"/>
              </a:ext>
            </a:extLst>
          </a:blip>
          <a:srcRect t="49921" r="50090" b="2004"/>
          <a:stretch/>
        </p:blipFill>
        <p:spPr>
          <a:xfrm>
            <a:off x="6059800" y="1402673"/>
            <a:ext cx="5450201" cy="3672063"/>
          </a:xfrm>
          <a:prstGeom prst="rect">
            <a:avLst/>
          </a:prstGeom>
        </p:spPr>
      </p:pic>
      <p:sp>
        <p:nvSpPr>
          <p:cNvPr id="3" name="Rectangle 2">
            <a:extLst>
              <a:ext uri="{FF2B5EF4-FFF2-40B4-BE49-F238E27FC236}">
                <a16:creationId xmlns:a16="http://schemas.microsoft.com/office/drawing/2014/main" id="{A596A3BA-80CE-F549-BA29-D61542853342}"/>
              </a:ext>
            </a:extLst>
          </p:cNvPr>
          <p:cNvSpPr/>
          <p:nvPr/>
        </p:nvSpPr>
        <p:spPr>
          <a:xfrm>
            <a:off x="423496" y="5984438"/>
            <a:ext cx="10954038" cy="707886"/>
          </a:xfrm>
          <a:prstGeom prst="rect">
            <a:avLst/>
          </a:prstGeom>
        </p:spPr>
        <p:txBody>
          <a:bodyPr wrap="square">
            <a:spAutoFit/>
          </a:bodyPr>
          <a:lstStyle/>
          <a:p>
            <a:r>
              <a:rPr lang="en-GB" sz="2000" dirty="0">
                <a:solidFill>
                  <a:schemeClr val="bg1"/>
                </a:solidFill>
                <a:latin typeface="Arial" panose="020B0604020202020204" pitchFamily="34" charset="0"/>
                <a:ea typeface="Times New Roman" panose="02020603050405020304" pitchFamily="18" charset="0"/>
                <a:cs typeface="Arial" panose="020B0604020202020204" pitchFamily="34" charset="0"/>
              </a:rPr>
              <a:t>Poor Quality of Life: </a:t>
            </a:r>
            <a:r>
              <a:rPr lang="en-GB" sz="2000" dirty="0">
                <a:solidFill>
                  <a:schemeClr val="accent5">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21.6</a:t>
            </a:r>
            <a:r>
              <a:rPr lang="en-GB"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pre-pandemic; </a:t>
            </a:r>
            <a:r>
              <a:rPr lang="en-GB" sz="2000" dirty="0">
                <a:solidFill>
                  <a:schemeClr val="accent5">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22.5</a:t>
            </a:r>
            <a:r>
              <a:rPr lang="en-GB"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COVID-19 w1; </a:t>
            </a:r>
            <a:r>
              <a:rPr lang="en-GB" sz="2000" dirty="0">
                <a:solidFill>
                  <a:schemeClr val="accent5">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23.1</a:t>
            </a:r>
            <a:r>
              <a:rPr lang="en-GB"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COVID-19 w2 (p &lt; .001)</a:t>
            </a:r>
          </a:p>
          <a:p>
            <a:r>
              <a:rPr lang="en-GB" sz="2000" dirty="0">
                <a:solidFill>
                  <a:schemeClr val="bg1"/>
                </a:solidFill>
                <a:latin typeface="Arial" panose="020B0604020202020204" pitchFamily="34" charset="0"/>
                <a:ea typeface="Calibri" panose="020F0502020204030204" pitchFamily="34" charset="0"/>
                <a:cs typeface="Arial" panose="020B0604020202020204" pitchFamily="34" charset="0"/>
              </a:rPr>
              <a:t>Loneliness: </a:t>
            </a:r>
            <a:r>
              <a:rPr lang="en-GB" sz="2000" dirty="0">
                <a:solidFill>
                  <a:schemeClr val="accent5">
                    <a:lumMod val="60000"/>
                    <a:lumOff val="40000"/>
                  </a:schemeClr>
                </a:solidFill>
                <a:latin typeface="Arial" panose="020B0604020202020204" pitchFamily="34" charset="0"/>
                <a:ea typeface="Calibri" panose="020F0502020204030204" pitchFamily="34" charset="0"/>
                <a:cs typeface="Arial" panose="020B0604020202020204" pitchFamily="34" charset="0"/>
              </a:rPr>
              <a:t>5.5 </a:t>
            </a:r>
            <a:r>
              <a:rPr lang="en-GB" sz="2000" dirty="0">
                <a:solidFill>
                  <a:schemeClr val="bg1"/>
                </a:solidFill>
                <a:latin typeface="Arial" panose="020B0604020202020204" pitchFamily="34" charset="0"/>
                <a:ea typeface="Calibri" panose="020F0502020204030204" pitchFamily="34" charset="0"/>
                <a:cs typeface="Arial" panose="020B0604020202020204" pitchFamily="34" charset="0"/>
              </a:rPr>
              <a:t>pre-pandemic; </a:t>
            </a:r>
            <a:r>
              <a:rPr lang="en-GB" sz="2000" dirty="0">
                <a:solidFill>
                  <a:schemeClr val="accent5">
                    <a:lumMod val="60000"/>
                    <a:lumOff val="40000"/>
                  </a:schemeClr>
                </a:solidFill>
                <a:latin typeface="Arial" panose="020B0604020202020204" pitchFamily="34" charset="0"/>
                <a:ea typeface="Calibri" panose="020F0502020204030204" pitchFamily="34" charset="0"/>
                <a:cs typeface="Arial" panose="020B0604020202020204" pitchFamily="34" charset="0"/>
              </a:rPr>
              <a:t>5.7</a:t>
            </a:r>
            <a:r>
              <a:rPr lang="en-GB" sz="2000" dirty="0">
                <a:solidFill>
                  <a:schemeClr val="bg1"/>
                </a:solidFill>
                <a:latin typeface="Arial" panose="020B0604020202020204" pitchFamily="34" charset="0"/>
                <a:ea typeface="Calibri" panose="020F0502020204030204" pitchFamily="34" charset="0"/>
                <a:cs typeface="Arial" panose="020B0604020202020204" pitchFamily="34" charset="0"/>
              </a:rPr>
              <a:t> COVID-19 w1; </a:t>
            </a:r>
            <a:r>
              <a:rPr lang="en-GB" sz="2000" dirty="0">
                <a:solidFill>
                  <a:schemeClr val="accent5">
                    <a:lumMod val="60000"/>
                    <a:lumOff val="40000"/>
                  </a:schemeClr>
                </a:solidFill>
                <a:latin typeface="Arial" panose="020B0604020202020204" pitchFamily="34" charset="0"/>
                <a:ea typeface="Calibri" panose="020F0502020204030204" pitchFamily="34" charset="0"/>
                <a:cs typeface="Arial" panose="020B0604020202020204" pitchFamily="34" charset="0"/>
              </a:rPr>
              <a:t>5.8</a:t>
            </a:r>
            <a:r>
              <a:rPr lang="en-GB" sz="2000" dirty="0">
                <a:solidFill>
                  <a:schemeClr val="bg1"/>
                </a:solidFill>
                <a:latin typeface="Arial" panose="020B0604020202020204" pitchFamily="34" charset="0"/>
                <a:ea typeface="Calibri" panose="020F0502020204030204" pitchFamily="34" charset="0"/>
                <a:cs typeface="Arial" panose="020B0604020202020204" pitchFamily="34" charset="0"/>
              </a:rPr>
              <a:t> COVID-19 w2 </a:t>
            </a:r>
            <a:r>
              <a:rPr lang="en-GB" sz="2000" dirty="0">
                <a:solidFill>
                  <a:schemeClr val="bg1"/>
                </a:solidFill>
                <a:latin typeface="Arial" panose="020B0604020202020204" pitchFamily="34" charset="0"/>
                <a:ea typeface="Times New Roman" panose="02020603050405020304" pitchFamily="18" charset="0"/>
                <a:cs typeface="Arial" panose="020B0604020202020204" pitchFamily="34" charset="0"/>
              </a:rPr>
              <a:t>(p &lt; .001)</a:t>
            </a:r>
            <a:r>
              <a:rPr lang="en-GB" sz="2000"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F84A3FAA-FB80-2747-AFC2-F06C2BA530CF}"/>
              </a:ext>
            </a:extLst>
          </p:cNvPr>
          <p:cNvSpPr/>
          <p:nvPr/>
        </p:nvSpPr>
        <p:spPr>
          <a:xfrm>
            <a:off x="877329" y="1655805"/>
            <a:ext cx="5029201" cy="3200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CC29FA-F276-E143-812A-4C75B43E1296}"/>
              </a:ext>
            </a:extLst>
          </p:cNvPr>
          <p:cNvSpPr/>
          <p:nvPr/>
        </p:nvSpPr>
        <p:spPr>
          <a:xfrm>
            <a:off x="6431857" y="1655805"/>
            <a:ext cx="5029201" cy="3200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16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24">
            <a:extLst>
              <a:ext uri="{FF2B5EF4-FFF2-40B4-BE49-F238E27FC236}">
                <a16:creationId xmlns:a16="http://schemas.microsoft.com/office/drawing/2014/main" id="{22D1FEB1-BC79-894C-88EE-0DA4A2F0169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B0CAA17-BBCC-024E-AB89-F638DBAB74B3}"/>
              </a:ext>
            </a:extLst>
          </p:cNvPr>
          <p:cNvSpPr txBox="1"/>
          <p:nvPr/>
        </p:nvSpPr>
        <p:spPr>
          <a:xfrm>
            <a:off x="0" y="759691"/>
            <a:ext cx="10919977" cy="492443"/>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srgbClr val="5B9BD5">
                    <a:lumMod val="60000"/>
                    <a:lumOff val="40000"/>
                  </a:srgbClr>
                </a:solidFill>
                <a:effectLst/>
                <a:uLnTx/>
                <a:uFillTx/>
                <a:latin typeface="Arial" panose="020B0604020202020204" pitchFamily="34" charset="0"/>
                <a:ea typeface="+mn-ea"/>
                <a:cs typeface="Arial" panose="020B0604020202020204" pitchFamily="34" charset="0"/>
              </a:rPr>
              <a:t>(ii) The longer-term mental health impact of the COVID-19 pandemic</a:t>
            </a:r>
          </a:p>
        </p:txBody>
      </p:sp>
      <p:sp>
        <p:nvSpPr>
          <p:cNvPr id="2" name="Rectangle 1">
            <a:extLst>
              <a:ext uri="{FF2B5EF4-FFF2-40B4-BE49-F238E27FC236}">
                <a16:creationId xmlns:a16="http://schemas.microsoft.com/office/drawing/2014/main" id="{96BDC975-182D-B545-8C86-1FEF47FF8410}"/>
              </a:ext>
            </a:extLst>
          </p:cNvPr>
          <p:cNvSpPr/>
          <p:nvPr/>
        </p:nvSpPr>
        <p:spPr>
          <a:xfrm>
            <a:off x="423496" y="6381523"/>
            <a:ext cx="11768504" cy="400110"/>
          </a:xfrm>
          <a:prstGeom prst="rect">
            <a:avLst/>
          </a:prstGeom>
        </p:spPr>
        <p:txBody>
          <a:bodyPr wrap="square">
            <a:spAutoFit/>
          </a:bodyPr>
          <a:lstStyle/>
          <a:p>
            <a:r>
              <a:rPr lang="en-GB"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Predicted trajectories of mental health and wellbeing by sex and wealth (fixed-effects models) </a:t>
            </a:r>
          </a:p>
        </p:txBody>
      </p:sp>
      <p:pic>
        <p:nvPicPr>
          <p:cNvPr id="5" name="Picture 4" descr="Chart, line chart&#10;&#10;Description automatically generated">
            <a:extLst>
              <a:ext uri="{FF2B5EF4-FFF2-40B4-BE49-F238E27FC236}">
                <a16:creationId xmlns:a16="http://schemas.microsoft.com/office/drawing/2014/main" id="{CF3948E0-D7B2-A449-BEA1-48E6A2CDD66C}"/>
              </a:ext>
            </a:extLst>
          </p:cNvPr>
          <p:cNvPicPr>
            <a:picLocks noChangeAspect="1"/>
          </p:cNvPicPr>
          <p:nvPr/>
        </p:nvPicPr>
        <p:blipFill rotWithShape="1">
          <a:blip r:embed="rId3">
            <a:extLst>
              <a:ext uri="{28A0092B-C50C-407E-A947-70E740481C1C}">
                <a14:useLocalDpi xmlns:a14="http://schemas.microsoft.com/office/drawing/2010/main" val="0"/>
              </a:ext>
            </a:extLst>
          </a:blip>
          <a:srcRect b="4465"/>
          <a:stretch/>
        </p:blipFill>
        <p:spPr>
          <a:xfrm>
            <a:off x="142406" y="1280485"/>
            <a:ext cx="11907187" cy="5072688"/>
          </a:xfrm>
          <a:prstGeom prst="rect">
            <a:avLst/>
          </a:prstGeom>
        </p:spPr>
      </p:pic>
      <p:sp>
        <p:nvSpPr>
          <p:cNvPr id="12" name="Rectangle 11">
            <a:extLst>
              <a:ext uri="{FF2B5EF4-FFF2-40B4-BE49-F238E27FC236}">
                <a16:creationId xmlns:a16="http://schemas.microsoft.com/office/drawing/2014/main" id="{B10930CA-8F50-1446-AF38-280BDD492831}"/>
              </a:ext>
            </a:extLst>
          </p:cNvPr>
          <p:cNvSpPr/>
          <p:nvPr/>
        </p:nvSpPr>
        <p:spPr>
          <a:xfrm>
            <a:off x="142406" y="1252134"/>
            <a:ext cx="11907187" cy="246352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B3D613-6EF8-6D47-975F-6DD51561481F}"/>
              </a:ext>
            </a:extLst>
          </p:cNvPr>
          <p:cNvSpPr/>
          <p:nvPr/>
        </p:nvSpPr>
        <p:spPr>
          <a:xfrm>
            <a:off x="142406" y="3861299"/>
            <a:ext cx="11907187" cy="246352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78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24">
            <a:extLst>
              <a:ext uri="{FF2B5EF4-FFF2-40B4-BE49-F238E27FC236}">
                <a16:creationId xmlns:a16="http://schemas.microsoft.com/office/drawing/2014/main" id="{22D1FEB1-BC79-894C-88EE-0DA4A2F0169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B0CAA17-BBCC-024E-AB89-F638DBAB74B3}"/>
              </a:ext>
            </a:extLst>
          </p:cNvPr>
          <p:cNvSpPr txBox="1"/>
          <p:nvPr/>
        </p:nvSpPr>
        <p:spPr>
          <a:xfrm>
            <a:off x="0" y="759691"/>
            <a:ext cx="10919977" cy="492443"/>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srgbClr val="5B9BD5">
                    <a:lumMod val="60000"/>
                    <a:lumOff val="40000"/>
                  </a:srgbClr>
                </a:solidFill>
                <a:effectLst/>
                <a:uLnTx/>
                <a:uFillTx/>
                <a:latin typeface="Arial" panose="020B0604020202020204" pitchFamily="34" charset="0"/>
                <a:ea typeface="+mn-ea"/>
                <a:cs typeface="Arial" panose="020B0604020202020204" pitchFamily="34" charset="0"/>
              </a:rPr>
              <a:t>(ii) The longer-term mental health impact of the COVID-19 pandemic</a:t>
            </a:r>
          </a:p>
        </p:txBody>
      </p:sp>
      <p:pic>
        <p:nvPicPr>
          <p:cNvPr id="4" name="Picture 3">
            <a:extLst>
              <a:ext uri="{FF2B5EF4-FFF2-40B4-BE49-F238E27FC236}">
                <a16:creationId xmlns:a16="http://schemas.microsoft.com/office/drawing/2014/main" id="{E3043D96-E458-6D41-8623-8CBA6DF333C4}"/>
              </a:ext>
            </a:extLst>
          </p:cNvPr>
          <p:cNvPicPr>
            <a:picLocks noChangeAspect="1"/>
          </p:cNvPicPr>
          <p:nvPr/>
        </p:nvPicPr>
        <p:blipFill rotWithShape="1">
          <a:blip r:embed="rId3"/>
          <a:srcRect t="9478"/>
          <a:stretch/>
        </p:blipFill>
        <p:spPr>
          <a:xfrm>
            <a:off x="2127533" y="2097243"/>
            <a:ext cx="7936934" cy="4227579"/>
          </a:xfrm>
          <a:prstGeom prst="rect">
            <a:avLst/>
          </a:prstGeom>
        </p:spPr>
      </p:pic>
      <p:sp>
        <p:nvSpPr>
          <p:cNvPr id="9" name="Rectangle 8">
            <a:extLst>
              <a:ext uri="{FF2B5EF4-FFF2-40B4-BE49-F238E27FC236}">
                <a16:creationId xmlns:a16="http://schemas.microsoft.com/office/drawing/2014/main" id="{01C46824-C737-F14F-8804-6890DF8B3E9F}"/>
              </a:ext>
            </a:extLst>
          </p:cNvPr>
          <p:cNvSpPr/>
          <p:nvPr/>
        </p:nvSpPr>
        <p:spPr>
          <a:xfrm>
            <a:off x="211748" y="6389421"/>
            <a:ext cx="11768504" cy="400110"/>
          </a:xfrm>
          <a:prstGeom prst="rect">
            <a:avLst/>
          </a:prstGeom>
        </p:spPr>
        <p:txBody>
          <a:bodyPr wrap="square">
            <a:spAutoFit/>
          </a:bodyPr>
          <a:lstStyle/>
          <a:p>
            <a:pPr algn="ctr"/>
            <a:r>
              <a:rPr lang="en-GB"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Observed trajectories of depression and anxiety (March 2020 – May 2021)</a:t>
            </a:r>
          </a:p>
        </p:txBody>
      </p:sp>
      <p:sp>
        <p:nvSpPr>
          <p:cNvPr id="6" name="TextBox 5">
            <a:extLst>
              <a:ext uri="{FF2B5EF4-FFF2-40B4-BE49-F238E27FC236}">
                <a16:creationId xmlns:a16="http://schemas.microsoft.com/office/drawing/2014/main" id="{F9A564E1-31EB-4248-A519-DE48B53C3B6C}"/>
              </a:ext>
            </a:extLst>
          </p:cNvPr>
          <p:cNvSpPr txBox="1"/>
          <p:nvPr/>
        </p:nvSpPr>
        <p:spPr>
          <a:xfrm>
            <a:off x="211748" y="1263203"/>
            <a:ext cx="8347636" cy="738664"/>
          </a:xfrm>
          <a:prstGeom prst="rect">
            <a:avLst/>
          </a:prstGeom>
          <a:noFill/>
        </p:spPr>
        <p:txBody>
          <a:bodyPr wrap="square" rtlCol="0">
            <a:spAutoFit/>
          </a:bodyPr>
          <a:lstStyle/>
          <a:p>
            <a:r>
              <a:rPr lang="en-US" sz="2200" b="1" dirty="0">
                <a:solidFill>
                  <a:schemeClr val="bg1"/>
                </a:solidFill>
                <a:latin typeface="Arial" panose="020B0604020202020204" pitchFamily="34" charset="0"/>
                <a:cs typeface="Arial" panose="020B0604020202020204" pitchFamily="34" charset="0"/>
              </a:rPr>
              <a:t>Descriptive results from the UK COVID-19 Social Study</a:t>
            </a:r>
          </a:p>
          <a:p>
            <a:r>
              <a:rPr lang="en-US" sz="2000" dirty="0" err="1">
                <a:solidFill>
                  <a:schemeClr val="bg1"/>
                </a:solidFill>
                <a:latin typeface="Arial" panose="020B0604020202020204" pitchFamily="34" charset="0"/>
                <a:cs typeface="Arial" panose="020B0604020202020204" pitchFamily="34" charset="0"/>
              </a:rPr>
              <a:t>Fancourt</a:t>
            </a:r>
            <a:r>
              <a:rPr lang="en-US" sz="2000" dirty="0">
                <a:solidFill>
                  <a:schemeClr val="bg1"/>
                </a:solidFill>
                <a:latin typeface="Arial" panose="020B0604020202020204" pitchFamily="34" charset="0"/>
                <a:cs typeface="Arial" panose="020B0604020202020204" pitchFamily="34" charset="0"/>
              </a:rPr>
              <a:t>, Bu, </a:t>
            </a:r>
            <a:r>
              <a:rPr lang="en-US" sz="2000" dirty="0" err="1">
                <a:solidFill>
                  <a:schemeClr val="bg1"/>
                </a:solidFill>
                <a:latin typeface="Arial" panose="020B0604020202020204" pitchFamily="34" charset="0"/>
                <a:cs typeface="Arial" panose="020B0604020202020204" pitchFamily="34" charset="0"/>
              </a:rPr>
              <a:t>Mak</a:t>
            </a:r>
            <a:r>
              <a:rPr lang="en-US" sz="2000" dirty="0">
                <a:solidFill>
                  <a:schemeClr val="bg1"/>
                </a:solidFill>
                <a:latin typeface="Arial" panose="020B0604020202020204" pitchFamily="34" charset="0"/>
                <a:cs typeface="Arial" panose="020B0604020202020204" pitchFamily="34" charset="0"/>
              </a:rPr>
              <a:t>, Paul &amp; Steptoe (2021), Results Release 35</a:t>
            </a:r>
          </a:p>
        </p:txBody>
      </p:sp>
    </p:spTree>
    <p:extLst>
      <p:ext uri="{BB962C8B-B14F-4D97-AF65-F5344CB8AC3E}">
        <p14:creationId xmlns:p14="http://schemas.microsoft.com/office/powerpoint/2010/main" val="1248939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24">
            <a:extLst>
              <a:ext uri="{FF2B5EF4-FFF2-40B4-BE49-F238E27FC236}">
                <a16:creationId xmlns:a16="http://schemas.microsoft.com/office/drawing/2014/main" id="{22D1FEB1-BC79-894C-88EE-0DA4A2F0169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B0CAA17-BBCC-024E-AB89-F638DBAB74B3}"/>
              </a:ext>
            </a:extLst>
          </p:cNvPr>
          <p:cNvSpPr txBox="1"/>
          <p:nvPr/>
        </p:nvSpPr>
        <p:spPr>
          <a:xfrm>
            <a:off x="0" y="759691"/>
            <a:ext cx="10919977" cy="492443"/>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srgbClr val="5B9BD5">
                    <a:lumMod val="60000"/>
                    <a:lumOff val="40000"/>
                  </a:srgbClr>
                </a:solidFill>
                <a:effectLst/>
                <a:uLnTx/>
                <a:uFillTx/>
                <a:latin typeface="Arial" panose="020B0604020202020204" pitchFamily="34" charset="0"/>
                <a:ea typeface="+mn-ea"/>
                <a:cs typeface="Arial" panose="020B0604020202020204" pitchFamily="34" charset="0"/>
              </a:rPr>
              <a:t>(ii) The longer-term mental health impact of the COVID-19 pandemic</a:t>
            </a:r>
          </a:p>
        </p:txBody>
      </p:sp>
      <p:sp>
        <p:nvSpPr>
          <p:cNvPr id="9" name="Rectangle 8">
            <a:extLst>
              <a:ext uri="{FF2B5EF4-FFF2-40B4-BE49-F238E27FC236}">
                <a16:creationId xmlns:a16="http://schemas.microsoft.com/office/drawing/2014/main" id="{01C46824-C737-F14F-8804-6890DF8B3E9F}"/>
              </a:ext>
            </a:extLst>
          </p:cNvPr>
          <p:cNvSpPr/>
          <p:nvPr/>
        </p:nvSpPr>
        <p:spPr>
          <a:xfrm>
            <a:off x="193885" y="6333183"/>
            <a:ext cx="11768504" cy="400110"/>
          </a:xfrm>
          <a:prstGeom prst="rect">
            <a:avLst/>
          </a:prstGeom>
        </p:spPr>
        <p:txBody>
          <a:bodyPr wrap="square">
            <a:spAutoFit/>
          </a:bodyPr>
          <a:lstStyle/>
          <a:p>
            <a:pPr algn="ctr"/>
            <a:r>
              <a:rPr lang="en-GB"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Observed trajectories of abuse and self-harm (March 2020 – May 2021)</a:t>
            </a:r>
          </a:p>
        </p:txBody>
      </p:sp>
      <p:sp>
        <p:nvSpPr>
          <p:cNvPr id="6" name="TextBox 5">
            <a:extLst>
              <a:ext uri="{FF2B5EF4-FFF2-40B4-BE49-F238E27FC236}">
                <a16:creationId xmlns:a16="http://schemas.microsoft.com/office/drawing/2014/main" id="{F9A564E1-31EB-4248-A519-DE48B53C3B6C}"/>
              </a:ext>
            </a:extLst>
          </p:cNvPr>
          <p:cNvSpPr txBox="1"/>
          <p:nvPr/>
        </p:nvSpPr>
        <p:spPr>
          <a:xfrm>
            <a:off x="211748" y="1263203"/>
            <a:ext cx="8347636" cy="738664"/>
          </a:xfrm>
          <a:prstGeom prst="rect">
            <a:avLst/>
          </a:prstGeom>
          <a:noFill/>
        </p:spPr>
        <p:txBody>
          <a:bodyPr wrap="square" rtlCol="0">
            <a:spAutoFit/>
          </a:bodyPr>
          <a:lstStyle/>
          <a:p>
            <a:r>
              <a:rPr lang="en-US" sz="2200" b="1" dirty="0">
                <a:solidFill>
                  <a:schemeClr val="bg1"/>
                </a:solidFill>
                <a:latin typeface="Arial" panose="020B0604020202020204" pitchFamily="34" charset="0"/>
                <a:cs typeface="Arial" panose="020B0604020202020204" pitchFamily="34" charset="0"/>
              </a:rPr>
              <a:t>Descriptive results from the UK COVID-19 Social Study</a:t>
            </a:r>
          </a:p>
          <a:p>
            <a:r>
              <a:rPr lang="en-US" sz="2000" dirty="0" err="1">
                <a:solidFill>
                  <a:schemeClr val="bg1"/>
                </a:solidFill>
                <a:latin typeface="Arial" panose="020B0604020202020204" pitchFamily="34" charset="0"/>
                <a:cs typeface="Arial" panose="020B0604020202020204" pitchFamily="34" charset="0"/>
              </a:rPr>
              <a:t>Fancourt</a:t>
            </a:r>
            <a:r>
              <a:rPr lang="en-US" sz="2000" dirty="0">
                <a:solidFill>
                  <a:schemeClr val="bg1"/>
                </a:solidFill>
                <a:latin typeface="Arial" panose="020B0604020202020204" pitchFamily="34" charset="0"/>
                <a:cs typeface="Arial" panose="020B0604020202020204" pitchFamily="34" charset="0"/>
              </a:rPr>
              <a:t>, Bu, </a:t>
            </a:r>
            <a:r>
              <a:rPr lang="en-US" sz="2000" dirty="0" err="1">
                <a:solidFill>
                  <a:schemeClr val="bg1"/>
                </a:solidFill>
                <a:latin typeface="Arial" panose="020B0604020202020204" pitchFamily="34" charset="0"/>
                <a:cs typeface="Arial" panose="020B0604020202020204" pitchFamily="34" charset="0"/>
              </a:rPr>
              <a:t>Mak</a:t>
            </a:r>
            <a:r>
              <a:rPr lang="en-US" sz="2000" dirty="0">
                <a:solidFill>
                  <a:schemeClr val="bg1"/>
                </a:solidFill>
                <a:latin typeface="Arial" panose="020B0604020202020204" pitchFamily="34" charset="0"/>
                <a:cs typeface="Arial" panose="020B0604020202020204" pitchFamily="34" charset="0"/>
              </a:rPr>
              <a:t>, Paul &amp; Steptoe (2021), Results Release 35</a:t>
            </a:r>
          </a:p>
        </p:txBody>
      </p:sp>
      <p:pic>
        <p:nvPicPr>
          <p:cNvPr id="5" name="Picture 4">
            <a:extLst>
              <a:ext uri="{FF2B5EF4-FFF2-40B4-BE49-F238E27FC236}">
                <a16:creationId xmlns:a16="http://schemas.microsoft.com/office/drawing/2014/main" id="{1AD164A1-7228-524E-96F1-B1E916B6485F}"/>
              </a:ext>
            </a:extLst>
          </p:cNvPr>
          <p:cNvPicPr>
            <a:picLocks noChangeAspect="1"/>
          </p:cNvPicPr>
          <p:nvPr/>
        </p:nvPicPr>
        <p:blipFill>
          <a:blip r:embed="rId3"/>
          <a:stretch>
            <a:fillRect/>
          </a:stretch>
        </p:blipFill>
        <p:spPr>
          <a:xfrm>
            <a:off x="229611" y="2130095"/>
            <a:ext cx="5866389" cy="4140172"/>
          </a:xfrm>
          <a:prstGeom prst="rect">
            <a:avLst/>
          </a:prstGeom>
        </p:spPr>
      </p:pic>
      <p:sp>
        <p:nvSpPr>
          <p:cNvPr id="12" name="Rectangle 11">
            <a:extLst>
              <a:ext uri="{FF2B5EF4-FFF2-40B4-BE49-F238E27FC236}">
                <a16:creationId xmlns:a16="http://schemas.microsoft.com/office/drawing/2014/main" id="{6A9C205F-76F3-484A-9E02-46CE3A3A73E5}"/>
              </a:ext>
            </a:extLst>
          </p:cNvPr>
          <p:cNvSpPr/>
          <p:nvPr/>
        </p:nvSpPr>
        <p:spPr>
          <a:xfrm>
            <a:off x="653142" y="2130096"/>
            <a:ext cx="990456"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6400345-A680-5843-971A-176B5A1E9046}"/>
              </a:ext>
            </a:extLst>
          </p:cNvPr>
          <p:cNvPicPr>
            <a:picLocks noChangeAspect="1"/>
          </p:cNvPicPr>
          <p:nvPr/>
        </p:nvPicPr>
        <p:blipFill>
          <a:blip r:embed="rId4"/>
          <a:stretch>
            <a:fillRect/>
          </a:stretch>
        </p:blipFill>
        <p:spPr>
          <a:xfrm>
            <a:off x="6096000" y="2130093"/>
            <a:ext cx="5696210" cy="4107517"/>
          </a:xfrm>
          <a:prstGeom prst="rect">
            <a:avLst/>
          </a:prstGeom>
        </p:spPr>
      </p:pic>
      <p:sp>
        <p:nvSpPr>
          <p:cNvPr id="15" name="Rectangle 14">
            <a:extLst>
              <a:ext uri="{FF2B5EF4-FFF2-40B4-BE49-F238E27FC236}">
                <a16:creationId xmlns:a16="http://schemas.microsoft.com/office/drawing/2014/main" id="{BFB261F2-18BB-3842-98B1-B6081E478942}"/>
              </a:ext>
            </a:extLst>
          </p:cNvPr>
          <p:cNvSpPr/>
          <p:nvPr/>
        </p:nvSpPr>
        <p:spPr>
          <a:xfrm>
            <a:off x="8064156" y="2205538"/>
            <a:ext cx="990456"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1902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24">
            <a:extLst>
              <a:ext uri="{FF2B5EF4-FFF2-40B4-BE49-F238E27FC236}">
                <a16:creationId xmlns:a16="http://schemas.microsoft.com/office/drawing/2014/main" id="{22D1FEB1-BC79-894C-88EE-0DA4A2F0169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B0CAA17-BBCC-024E-AB89-F638DBAB74B3}"/>
              </a:ext>
            </a:extLst>
          </p:cNvPr>
          <p:cNvSpPr txBox="1"/>
          <p:nvPr/>
        </p:nvSpPr>
        <p:spPr>
          <a:xfrm>
            <a:off x="193885" y="714325"/>
            <a:ext cx="10148341" cy="492443"/>
          </a:xfrm>
          <a:prstGeom prst="rect">
            <a:avLst/>
          </a:prstGeom>
          <a:noFill/>
        </p:spPr>
        <p:txBody>
          <a:bodyPr wrap="square" rtlCol="0">
            <a:spAutoFit/>
          </a:bodyPr>
          <a:lstStyle/>
          <a:p>
            <a:pPr>
              <a:defRPr/>
            </a:pPr>
            <a:r>
              <a:rPr lang="en-GB" sz="2600" b="1" dirty="0">
                <a:solidFill>
                  <a:schemeClr val="accent5">
                    <a:lumMod val="60000"/>
                    <a:lumOff val="40000"/>
                  </a:schemeClr>
                </a:solidFill>
                <a:latin typeface="Arial" panose="020B0604020202020204" pitchFamily="34" charset="0"/>
                <a:cs typeface="Arial" panose="020B0604020202020204" pitchFamily="34" charset="0"/>
              </a:rPr>
              <a:t>(iii) Implications and future research priorities </a:t>
            </a:r>
          </a:p>
        </p:txBody>
      </p:sp>
      <p:sp>
        <p:nvSpPr>
          <p:cNvPr id="6" name="TextBox 5">
            <a:extLst>
              <a:ext uri="{FF2B5EF4-FFF2-40B4-BE49-F238E27FC236}">
                <a16:creationId xmlns:a16="http://schemas.microsoft.com/office/drawing/2014/main" id="{F9A564E1-31EB-4248-A519-DE48B53C3B6C}"/>
              </a:ext>
            </a:extLst>
          </p:cNvPr>
          <p:cNvSpPr txBox="1"/>
          <p:nvPr/>
        </p:nvSpPr>
        <p:spPr>
          <a:xfrm>
            <a:off x="193885" y="1288603"/>
            <a:ext cx="11228858" cy="4739759"/>
          </a:xfrm>
          <a:prstGeom prst="rect">
            <a:avLst/>
          </a:prstGeom>
          <a:noFill/>
        </p:spPr>
        <p:txBody>
          <a:bodyPr wrap="square" rtlCol="0">
            <a:spAutoFit/>
          </a:bodyPr>
          <a:lstStyle/>
          <a:p>
            <a:r>
              <a:rPr lang="en-US" sz="2200" b="1" dirty="0">
                <a:solidFill>
                  <a:schemeClr val="bg1"/>
                </a:solidFill>
                <a:latin typeface="Arial" panose="020B0604020202020204" pitchFamily="34" charset="0"/>
                <a:cs typeface="Arial" panose="020B0604020202020204" pitchFamily="34" charset="0"/>
              </a:rPr>
              <a:t>Summary of findings</a:t>
            </a:r>
          </a:p>
          <a:p>
            <a:endParaRPr lang="en-US" sz="2000" b="1" dirty="0">
              <a:solidFill>
                <a:schemeClr val="bg1"/>
              </a:solidFill>
              <a:latin typeface="Arial" panose="020B0604020202020204" pitchFamily="34" charset="0"/>
              <a:cs typeface="Arial" panose="020B0604020202020204" pitchFamily="34" charset="0"/>
            </a:endParaRPr>
          </a:p>
          <a:p>
            <a:r>
              <a:rPr lang="en-US" sz="2000" dirty="0">
                <a:solidFill>
                  <a:schemeClr val="accent5">
                    <a:lumMod val="60000"/>
                    <a:lumOff val="40000"/>
                  </a:schemeClr>
                </a:solidFill>
                <a:latin typeface="Arial" panose="020B0604020202020204" pitchFamily="34" charset="0"/>
                <a:cs typeface="Arial" panose="020B0604020202020204" pitchFamily="34" charset="0"/>
              </a:rPr>
              <a:t>Initial impact of COVID-19: UK COVID-19 Social Study</a:t>
            </a:r>
          </a:p>
          <a:p>
            <a:endParaRPr lang="en-US" sz="2000" dirty="0">
              <a:solidFill>
                <a:schemeClr val="accent5">
                  <a:lumMod val="60000"/>
                  <a:lumOff val="4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High levels of depression, suicidal ideation, and psychological/physical abuse among adults in the UK</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Low levels of engagement with formal mental health support services </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Higher levels of mental health difficulties in women, people from lower socioeconomic groups, those with experiences of abuse and low social support, and people with pre-existing physical illnesses and mental disorders </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Similar patterns observed in other UK studies and in different countries (US, China, Europe)</a:t>
            </a:r>
          </a:p>
          <a:p>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474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24">
            <a:extLst>
              <a:ext uri="{FF2B5EF4-FFF2-40B4-BE49-F238E27FC236}">
                <a16:creationId xmlns:a16="http://schemas.microsoft.com/office/drawing/2014/main" id="{22D1FEB1-BC79-894C-88EE-0DA4A2F0169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B0CAA17-BBCC-024E-AB89-F638DBAB74B3}"/>
              </a:ext>
            </a:extLst>
          </p:cNvPr>
          <p:cNvSpPr txBox="1"/>
          <p:nvPr/>
        </p:nvSpPr>
        <p:spPr>
          <a:xfrm>
            <a:off x="193885" y="714325"/>
            <a:ext cx="10148341" cy="492443"/>
          </a:xfrm>
          <a:prstGeom prst="rect">
            <a:avLst/>
          </a:prstGeom>
          <a:noFill/>
        </p:spPr>
        <p:txBody>
          <a:bodyPr wrap="square" rtlCol="0">
            <a:spAutoFit/>
          </a:bodyPr>
          <a:lstStyle/>
          <a:p>
            <a:pPr>
              <a:defRPr/>
            </a:pPr>
            <a:r>
              <a:rPr lang="en-GB" sz="2600" b="1" dirty="0">
                <a:solidFill>
                  <a:schemeClr val="accent5">
                    <a:lumMod val="60000"/>
                    <a:lumOff val="40000"/>
                  </a:schemeClr>
                </a:solidFill>
                <a:latin typeface="Arial" panose="020B0604020202020204" pitchFamily="34" charset="0"/>
                <a:cs typeface="Arial" panose="020B0604020202020204" pitchFamily="34" charset="0"/>
              </a:rPr>
              <a:t>(iii) Implications and future research priorities </a:t>
            </a:r>
          </a:p>
        </p:txBody>
      </p:sp>
      <p:sp>
        <p:nvSpPr>
          <p:cNvPr id="6" name="TextBox 5">
            <a:extLst>
              <a:ext uri="{FF2B5EF4-FFF2-40B4-BE49-F238E27FC236}">
                <a16:creationId xmlns:a16="http://schemas.microsoft.com/office/drawing/2014/main" id="{F9A564E1-31EB-4248-A519-DE48B53C3B6C}"/>
              </a:ext>
            </a:extLst>
          </p:cNvPr>
          <p:cNvSpPr txBox="1"/>
          <p:nvPr/>
        </p:nvSpPr>
        <p:spPr>
          <a:xfrm>
            <a:off x="256837" y="1281048"/>
            <a:ext cx="11678325" cy="5355312"/>
          </a:xfrm>
          <a:prstGeom prst="rect">
            <a:avLst/>
          </a:prstGeom>
          <a:noFill/>
        </p:spPr>
        <p:txBody>
          <a:bodyPr wrap="square" rtlCol="0">
            <a:spAutoFit/>
          </a:bodyPr>
          <a:lstStyle/>
          <a:p>
            <a:r>
              <a:rPr lang="en-US" sz="2200" b="1" dirty="0">
                <a:solidFill>
                  <a:schemeClr val="bg1"/>
                </a:solidFill>
                <a:latin typeface="Arial" panose="020B0604020202020204" pitchFamily="34" charset="0"/>
                <a:cs typeface="Arial" panose="020B0604020202020204" pitchFamily="34" charset="0"/>
              </a:rPr>
              <a:t>Summary of findings</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accent5">
                    <a:lumMod val="60000"/>
                    <a:lumOff val="40000"/>
                  </a:schemeClr>
                </a:solidFill>
                <a:latin typeface="Arial" panose="020B0604020202020204" pitchFamily="34" charset="0"/>
                <a:cs typeface="Arial" panose="020B0604020202020204" pitchFamily="34" charset="0"/>
              </a:rPr>
              <a:t>Longer-term impact of COVID-19: ELSA COVID-19 </a:t>
            </a:r>
            <a:r>
              <a:rPr lang="en-US" sz="2000" dirty="0" err="1">
                <a:solidFill>
                  <a:schemeClr val="accent5">
                    <a:lumMod val="60000"/>
                    <a:lumOff val="40000"/>
                  </a:schemeClr>
                </a:solidFill>
                <a:latin typeface="Arial" panose="020B0604020202020204" pitchFamily="34" charset="0"/>
                <a:cs typeface="Arial" panose="020B0604020202020204" pitchFamily="34" charset="0"/>
              </a:rPr>
              <a:t>Substudy</a:t>
            </a:r>
            <a:r>
              <a:rPr lang="en-US" sz="2000" dirty="0">
                <a:solidFill>
                  <a:schemeClr val="accent5">
                    <a:lumMod val="60000"/>
                    <a:lumOff val="40000"/>
                  </a:schemeClr>
                </a:solidFill>
                <a:latin typeface="Arial" panose="020B0604020202020204" pitchFamily="34" charset="0"/>
                <a:cs typeface="Arial" panose="020B0604020202020204" pitchFamily="34" charset="0"/>
              </a:rPr>
              <a:t> and UK COVID-19 Social Study</a:t>
            </a:r>
          </a:p>
          <a:p>
            <a:endParaRPr lang="en-US" sz="2000" dirty="0">
              <a:solidFill>
                <a:schemeClr val="accent5">
                  <a:lumMod val="60000"/>
                  <a:lumOff val="4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The mental health and wellbeing of older adults continued to deteriorate throughout 2020, compared with pre-pandemic levels </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Women experienced greater deterioration in all mental health outcomes</a:t>
            </a:r>
          </a:p>
          <a:p>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Socioeconomic inequalities in mental health persisted, but people with higher SEP responded to the pandemic with more negative changes</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Levels of depression and anxiety among adults decreased following the introduction of the first national lockdown in March 2020, but then increased as new restrictions were introduced in September 2020</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Levels of abuse and self-harm have remained relatively stable over time</a:t>
            </a:r>
          </a:p>
        </p:txBody>
      </p:sp>
    </p:spTree>
    <p:extLst>
      <p:ext uri="{BB962C8B-B14F-4D97-AF65-F5344CB8AC3E}">
        <p14:creationId xmlns:p14="http://schemas.microsoft.com/office/powerpoint/2010/main" val="116615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reeform 24">
            <a:extLst>
              <a:ext uri="{FF2B5EF4-FFF2-40B4-BE49-F238E27FC236}">
                <a16:creationId xmlns:a16="http://schemas.microsoft.com/office/drawing/2014/main" id="{DBB92101-C0C5-42F7-A7D0-D2B4D80B33BE}"/>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5" name="TextBox 4">
            <a:extLst>
              <a:ext uri="{FF2B5EF4-FFF2-40B4-BE49-F238E27FC236}">
                <a16:creationId xmlns:a16="http://schemas.microsoft.com/office/drawing/2014/main" id="{6D6F9710-8218-4EAC-96C5-4EAB7CA70F32}"/>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
        <p:nvSpPr>
          <p:cNvPr id="6" name="TextBox 5">
            <a:extLst>
              <a:ext uri="{FF2B5EF4-FFF2-40B4-BE49-F238E27FC236}">
                <a16:creationId xmlns:a16="http://schemas.microsoft.com/office/drawing/2014/main" id="{9E4FBE49-F5F8-46DF-80A0-BF8441A8B408}"/>
              </a:ext>
            </a:extLst>
          </p:cNvPr>
          <p:cNvSpPr txBox="1"/>
          <p:nvPr/>
        </p:nvSpPr>
        <p:spPr>
          <a:xfrm>
            <a:off x="315486" y="1371781"/>
            <a:ext cx="11561027" cy="6894195"/>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Burden of mental disorders before COVID-19</a:t>
            </a:r>
          </a:p>
          <a:p>
            <a:endParaRPr lang="en-GB" sz="2000" b="1" dirty="0">
              <a:solidFill>
                <a:schemeClr val="bg1"/>
              </a:solidFill>
              <a:latin typeface="Arial" panose="020B0604020202020204" pitchFamily="34" charset="0"/>
              <a:cs typeface="Arial" panose="020B0604020202020204" pitchFamily="34" charset="0"/>
            </a:endParaRPr>
          </a:p>
          <a:p>
            <a:r>
              <a:rPr lang="en-GB" sz="2000" dirty="0">
                <a:solidFill>
                  <a:schemeClr val="bg1"/>
                </a:solidFill>
                <a:latin typeface="Arial" panose="020B0604020202020204" pitchFamily="34" charset="0"/>
                <a:cs typeface="Arial" panose="020B0604020202020204" pitchFamily="34" charset="0"/>
              </a:rPr>
              <a:t>Prevalence of common mental health disorders:  </a:t>
            </a:r>
          </a:p>
          <a:p>
            <a:pPr marL="800100" lvl="1" indent="-342900">
              <a:buClr>
                <a:schemeClr val="bg1"/>
              </a:buClr>
              <a:buFont typeface="Arial" panose="020B0604020202020204" pitchFamily="34" charset="0"/>
              <a:buChar char="•"/>
            </a:pPr>
            <a:r>
              <a:rPr lang="en-GB" sz="2000" dirty="0">
                <a:solidFill>
                  <a:schemeClr val="accent5">
                    <a:lumMod val="60000"/>
                    <a:lumOff val="40000"/>
                  </a:schemeClr>
                </a:solidFill>
                <a:latin typeface="Arial" panose="020B0604020202020204" pitchFamily="34" charset="0"/>
                <a:cs typeface="Arial" panose="020B0604020202020204" pitchFamily="34" charset="0"/>
              </a:rPr>
              <a:t>17.6%</a:t>
            </a:r>
            <a:r>
              <a:rPr lang="en-GB" sz="2000" dirty="0">
                <a:solidFill>
                  <a:schemeClr val="bg1"/>
                </a:solidFill>
                <a:latin typeface="Arial" panose="020B0604020202020204" pitchFamily="34" charset="0"/>
                <a:cs typeface="Arial" panose="020B0604020202020204" pitchFamily="34" charset="0"/>
              </a:rPr>
              <a:t> globally (Steel et al., 2014)</a:t>
            </a:r>
          </a:p>
          <a:p>
            <a:pPr marL="800100" lvl="1"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17.7% in the United Kingdom (UK) (OECD/EU, 2018)</a:t>
            </a:r>
          </a:p>
          <a:p>
            <a:pPr marL="800100" lvl="1"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18.5 % in Ireland (OECD/EU, 2018)</a:t>
            </a:r>
          </a:p>
          <a:p>
            <a:pPr lvl="1"/>
            <a:endParaRPr lang="en-GB" sz="2000" dirty="0">
              <a:solidFill>
                <a:schemeClr val="bg1"/>
              </a:solidFill>
              <a:latin typeface="Arial" panose="020B0604020202020204" pitchFamily="34" charset="0"/>
              <a:cs typeface="Arial" panose="020B0604020202020204" pitchFamily="34" charset="0"/>
            </a:endParaRPr>
          </a:p>
          <a:p>
            <a:r>
              <a:rPr lang="en-GB" sz="2000" dirty="0">
                <a:solidFill>
                  <a:schemeClr val="bg1"/>
                </a:solidFill>
                <a:latin typeface="Arial" panose="020B0604020202020204" pitchFamily="34" charset="0"/>
                <a:cs typeface="Arial" panose="020B0604020202020204" pitchFamily="34" charset="0"/>
              </a:rPr>
              <a:t>Proportion of years lived with disability (YLD) due to mental disorders </a:t>
            </a:r>
          </a:p>
          <a:p>
            <a:r>
              <a:rPr lang="en-GB" sz="2000" dirty="0">
                <a:solidFill>
                  <a:schemeClr val="bg1"/>
                </a:solidFill>
                <a:latin typeface="Arial" panose="020B0604020202020204" pitchFamily="34" charset="0"/>
                <a:cs typeface="Arial" panose="020B0604020202020204" pitchFamily="34" charset="0"/>
              </a:rPr>
              <a:t>(WHO, 2019): </a:t>
            </a:r>
          </a:p>
          <a:p>
            <a:pPr marL="800100" lvl="1" indent="-342900">
              <a:buClr>
                <a:schemeClr val="bg1"/>
              </a:buClr>
              <a:buFont typeface="Arial" panose="020B0604020202020204" pitchFamily="34" charset="0"/>
              <a:buChar char="•"/>
            </a:pPr>
            <a:r>
              <a:rPr lang="en-GB" sz="2000" dirty="0">
                <a:solidFill>
                  <a:schemeClr val="accent5">
                    <a:lumMod val="60000"/>
                    <a:lumOff val="40000"/>
                  </a:schemeClr>
                </a:solidFill>
                <a:latin typeface="Arial" panose="020B0604020202020204" pitchFamily="34" charset="0"/>
                <a:cs typeface="Arial" panose="020B0604020202020204" pitchFamily="34" charset="0"/>
              </a:rPr>
              <a:t>20.6%</a:t>
            </a:r>
            <a:r>
              <a:rPr lang="en-GB" sz="2000" dirty="0">
                <a:solidFill>
                  <a:schemeClr val="bg1"/>
                </a:solidFill>
                <a:latin typeface="Arial" panose="020B0604020202020204" pitchFamily="34" charset="0"/>
                <a:cs typeface="Arial" panose="020B0604020202020204" pitchFamily="34" charset="0"/>
              </a:rPr>
              <a:t> globally </a:t>
            </a:r>
          </a:p>
          <a:p>
            <a:pPr marL="800100" lvl="1"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23.8% in the UK</a:t>
            </a:r>
          </a:p>
          <a:p>
            <a:pPr marL="800100" lvl="1"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25.4% in Ireland</a:t>
            </a:r>
          </a:p>
          <a:p>
            <a:endParaRPr lang="en-GB" sz="2000" dirty="0">
              <a:solidFill>
                <a:schemeClr val="bg1"/>
              </a:solidFill>
              <a:latin typeface="Arial" panose="020B0604020202020204" pitchFamily="34" charset="0"/>
              <a:cs typeface="Arial" panose="020B0604020202020204" pitchFamily="34" charset="0"/>
            </a:endParaRPr>
          </a:p>
          <a:p>
            <a:r>
              <a:rPr lang="en-GB" sz="2000" dirty="0">
                <a:solidFill>
                  <a:schemeClr val="bg1"/>
                </a:solidFill>
                <a:latin typeface="Arial" panose="020B0604020202020204" pitchFamily="34" charset="0"/>
                <a:cs typeface="Arial" panose="020B0604020202020204" pitchFamily="34" charset="0"/>
              </a:rPr>
              <a:t>Economic impact (OECD/EU, 2018): </a:t>
            </a:r>
          </a:p>
          <a:p>
            <a:pPr marL="800100" lvl="1"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 </a:t>
            </a:r>
            <a:r>
              <a:rPr lang="en-GB" sz="2000" dirty="0">
                <a:solidFill>
                  <a:schemeClr val="accent5">
                    <a:lumMod val="60000"/>
                    <a:lumOff val="40000"/>
                  </a:schemeClr>
                </a:solidFill>
                <a:latin typeface="Arial" panose="020B0604020202020204" pitchFamily="34" charset="0"/>
                <a:cs typeface="Arial" panose="020B0604020202020204" pitchFamily="34" charset="0"/>
              </a:rPr>
              <a:t>8.3 billion </a:t>
            </a:r>
            <a:r>
              <a:rPr lang="en-GB" sz="2000" dirty="0">
                <a:solidFill>
                  <a:schemeClr val="bg1"/>
                </a:solidFill>
                <a:latin typeface="Arial" panose="020B0604020202020204" pitchFamily="34" charset="0"/>
                <a:cs typeface="Arial" panose="020B0604020202020204" pitchFamily="34" charset="0"/>
              </a:rPr>
              <a:t>in Ireland, i.e. 3.17% of GDP</a:t>
            </a:r>
          </a:p>
          <a:p>
            <a:pPr marL="800100" lvl="1"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 </a:t>
            </a:r>
            <a:r>
              <a:rPr lang="en-GB" sz="2000" dirty="0">
                <a:solidFill>
                  <a:schemeClr val="accent5">
                    <a:lumMod val="60000"/>
                    <a:lumOff val="40000"/>
                  </a:schemeClr>
                </a:solidFill>
                <a:latin typeface="Arial" panose="020B0604020202020204" pitchFamily="34" charset="0"/>
                <a:cs typeface="Arial" panose="020B0604020202020204" pitchFamily="34" charset="0"/>
              </a:rPr>
              <a:t>106 billion </a:t>
            </a:r>
            <a:r>
              <a:rPr lang="en-GB" sz="2000" dirty="0">
                <a:solidFill>
                  <a:schemeClr val="bg1"/>
                </a:solidFill>
                <a:latin typeface="Arial" panose="020B0604020202020204" pitchFamily="34" charset="0"/>
                <a:cs typeface="Arial" panose="020B0604020202020204" pitchFamily="34" charset="0"/>
              </a:rPr>
              <a:t>in the UK, i.e. 4.07% of GDP</a:t>
            </a:r>
          </a:p>
          <a:p>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lvl="2"/>
            <a:endParaRPr lang="en-GB" sz="2000" dirty="0">
              <a:solidFill>
                <a:schemeClr val="bg1"/>
              </a:solidFill>
              <a:latin typeface="Arial" panose="020B0604020202020204" pitchFamily="34" charset="0"/>
              <a:cs typeface="Arial" panose="020B0604020202020204" pitchFamily="34" charset="0"/>
            </a:endParaRPr>
          </a:p>
          <a:p>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C7FB2DE-2F5A-410E-911A-9837F773C3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8610" y="2274808"/>
            <a:ext cx="2287903" cy="2945404"/>
          </a:xfrm>
          <a:prstGeom prst="rect">
            <a:avLst/>
          </a:prstGeom>
          <a:ln>
            <a:noFill/>
          </a:ln>
          <a:effectLst>
            <a:softEdge rad="112500"/>
          </a:effectLst>
        </p:spPr>
      </p:pic>
    </p:spTree>
    <p:extLst>
      <p:ext uri="{BB962C8B-B14F-4D97-AF65-F5344CB8AC3E}">
        <p14:creationId xmlns:p14="http://schemas.microsoft.com/office/powerpoint/2010/main" val="406897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24">
            <a:extLst>
              <a:ext uri="{FF2B5EF4-FFF2-40B4-BE49-F238E27FC236}">
                <a16:creationId xmlns:a16="http://schemas.microsoft.com/office/drawing/2014/main" id="{22D1FEB1-BC79-894C-88EE-0DA4A2F0169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B0CAA17-BBCC-024E-AB89-F638DBAB74B3}"/>
              </a:ext>
            </a:extLst>
          </p:cNvPr>
          <p:cNvSpPr txBox="1"/>
          <p:nvPr/>
        </p:nvSpPr>
        <p:spPr>
          <a:xfrm>
            <a:off x="193885" y="714325"/>
            <a:ext cx="10148341" cy="492443"/>
          </a:xfrm>
          <a:prstGeom prst="rect">
            <a:avLst/>
          </a:prstGeom>
          <a:noFill/>
        </p:spPr>
        <p:txBody>
          <a:bodyPr wrap="square" rtlCol="0">
            <a:spAutoFit/>
          </a:bodyPr>
          <a:lstStyle/>
          <a:p>
            <a:pPr>
              <a:defRPr/>
            </a:pPr>
            <a:r>
              <a:rPr lang="en-GB" sz="2600" b="1" dirty="0">
                <a:solidFill>
                  <a:schemeClr val="accent5">
                    <a:lumMod val="60000"/>
                    <a:lumOff val="40000"/>
                  </a:schemeClr>
                </a:solidFill>
                <a:latin typeface="Arial" panose="020B0604020202020204" pitchFamily="34" charset="0"/>
                <a:cs typeface="Arial" panose="020B0604020202020204" pitchFamily="34" charset="0"/>
              </a:rPr>
              <a:t>(iii) Implications and future research priorities </a:t>
            </a:r>
          </a:p>
        </p:txBody>
      </p:sp>
      <p:sp>
        <p:nvSpPr>
          <p:cNvPr id="6" name="TextBox 5">
            <a:extLst>
              <a:ext uri="{FF2B5EF4-FFF2-40B4-BE49-F238E27FC236}">
                <a16:creationId xmlns:a16="http://schemas.microsoft.com/office/drawing/2014/main" id="{F9A564E1-31EB-4248-A519-DE48B53C3B6C}"/>
              </a:ext>
            </a:extLst>
          </p:cNvPr>
          <p:cNvSpPr txBox="1"/>
          <p:nvPr/>
        </p:nvSpPr>
        <p:spPr>
          <a:xfrm>
            <a:off x="193885" y="1430950"/>
            <a:ext cx="11678325" cy="4801314"/>
          </a:xfrm>
          <a:prstGeom prst="rect">
            <a:avLst/>
          </a:prstGeom>
          <a:noFill/>
        </p:spPr>
        <p:txBody>
          <a:bodyPr wrap="square" rtlCol="0">
            <a:spAutoFit/>
          </a:bodyPr>
          <a:lstStyle/>
          <a:p>
            <a:r>
              <a:rPr lang="en-US" sz="2200" b="1" dirty="0">
                <a:solidFill>
                  <a:schemeClr val="bg1"/>
                </a:solidFill>
                <a:latin typeface="Arial" panose="020B0604020202020204" pitchFamily="34" charset="0"/>
                <a:cs typeface="Arial" panose="020B0604020202020204" pitchFamily="34" charset="0"/>
              </a:rPr>
              <a:t>Actions to mitigate the mental health impact of COVID-19</a:t>
            </a:r>
          </a:p>
          <a:p>
            <a:endParaRPr lang="en-US"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Improve </a:t>
            </a:r>
            <a:r>
              <a:rPr lang="en-US" sz="2000" dirty="0">
                <a:solidFill>
                  <a:schemeClr val="accent5">
                    <a:lumMod val="60000"/>
                    <a:lumOff val="40000"/>
                  </a:schemeClr>
                </a:solidFill>
                <a:latin typeface="Arial" panose="020B0604020202020204" pitchFamily="34" charset="0"/>
                <a:cs typeface="Arial" panose="020B0604020202020204" pitchFamily="34" charset="0"/>
              </a:rPr>
              <a:t>availability and accessibility </a:t>
            </a:r>
            <a:r>
              <a:rPr lang="en-US" sz="2000" dirty="0">
                <a:solidFill>
                  <a:schemeClr val="bg1"/>
                </a:solidFill>
                <a:latin typeface="Arial" panose="020B0604020202020204" pitchFamily="34" charset="0"/>
                <a:cs typeface="Arial" panose="020B0604020202020204" pitchFamily="34" charset="0"/>
              </a:rPr>
              <a:t>of mental health support services and treatments during COVID-19 (in-person, over the phone, and online) </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Implement interventions targeting </a:t>
            </a:r>
            <a:r>
              <a:rPr lang="en-US" sz="2000" dirty="0">
                <a:solidFill>
                  <a:schemeClr val="accent5">
                    <a:lumMod val="60000"/>
                    <a:lumOff val="40000"/>
                  </a:schemeClr>
                </a:solidFill>
                <a:latin typeface="Arial" panose="020B0604020202020204" pitchFamily="34" charset="0"/>
                <a:cs typeface="Arial" panose="020B0604020202020204" pitchFamily="34" charset="0"/>
              </a:rPr>
              <a:t>at-risk</a:t>
            </a:r>
            <a:r>
              <a:rPr lang="en-US" sz="2000" dirty="0">
                <a:solidFill>
                  <a:schemeClr val="bg1"/>
                </a:solidFill>
                <a:latin typeface="Arial" panose="020B0604020202020204" pitchFamily="34" charset="0"/>
                <a:cs typeface="Arial" panose="020B0604020202020204" pitchFamily="34" charset="0"/>
              </a:rPr>
              <a:t> individuals (e.g. internet-based informational interventions, address socioeconomic inequalities) </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Increase </a:t>
            </a:r>
            <a:r>
              <a:rPr lang="en-US" sz="2000" dirty="0">
                <a:solidFill>
                  <a:schemeClr val="accent5">
                    <a:lumMod val="60000"/>
                    <a:lumOff val="40000"/>
                  </a:schemeClr>
                </a:solidFill>
                <a:latin typeface="Arial" panose="020B0604020202020204" pitchFamily="34" charset="0"/>
                <a:cs typeface="Arial" panose="020B0604020202020204" pitchFamily="34" charset="0"/>
              </a:rPr>
              <a:t>funding</a:t>
            </a:r>
            <a:r>
              <a:rPr lang="en-US" sz="2000" dirty="0">
                <a:solidFill>
                  <a:schemeClr val="bg1"/>
                </a:solidFill>
                <a:latin typeface="Arial" panose="020B0604020202020204" pitchFamily="34" charset="0"/>
                <a:cs typeface="Arial" panose="020B0604020202020204" pitchFamily="34" charset="0"/>
              </a:rPr>
              <a:t> for mental health services and charities</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Integrate mental health into COVID-19 </a:t>
            </a:r>
            <a:r>
              <a:rPr lang="en-US" sz="2000" dirty="0">
                <a:solidFill>
                  <a:schemeClr val="accent5">
                    <a:lumMod val="60000"/>
                    <a:lumOff val="40000"/>
                  </a:schemeClr>
                </a:solidFill>
                <a:latin typeface="Arial" panose="020B0604020202020204" pitchFamily="34" charset="0"/>
                <a:cs typeface="Arial" panose="020B0604020202020204" pitchFamily="34" charset="0"/>
              </a:rPr>
              <a:t>response</a:t>
            </a:r>
            <a:r>
              <a:rPr lang="en-US" sz="2000" dirty="0">
                <a:solidFill>
                  <a:schemeClr val="bg1"/>
                </a:solidFill>
                <a:latin typeface="Arial" panose="020B0604020202020204" pitchFamily="34" charset="0"/>
                <a:cs typeface="Arial" panose="020B0604020202020204" pitchFamily="34" charset="0"/>
              </a:rPr>
              <a:t> and </a:t>
            </a:r>
            <a:r>
              <a:rPr lang="en-US" sz="2000" dirty="0">
                <a:solidFill>
                  <a:schemeClr val="accent5">
                    <a:lumMod val="60000"/>
                    <a:lumOff val="40000"/>
                  </a:schemeClr>
                </a:solidFill>
                <a:latin typeface="Arial" panose="020B0604020202020204" pitchFamily="34" charset="0"/>
                <a:cs typeface="Arial" panose="020B0604020202020204" pitchFamily="34" charset="0"/>
              </a:rPr>
              <a:t>recovery</a:t>
            </a:r>
            <a:r>
              <a:rPr lang="en-US" sz="2000" dirty="0">
                <a:solidFill>
                  <a:schemeClr val="bg1"/>
                </a:solidFill>
                <a:latin typeface="Arial" panose="020B0604020202020204" pitchFamily="34" charset="0"/>
                <a:cs typeface="Arial" panose="020B0604020202020204" pitchFamily="34" charset="0"/>
              </a:rPr>
              <a:t> plans   </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Results from the UK COVID-19 Social Study and </a:t>
            </a:r>
          </a:p>
          <a:p>
            <a:r>
              <a:rPr lang="en-US" sz="2000" dirty="0">
                <a:solidFill>
                  <a:schemeClr val="bg1"/>
                </a:solidFill>
                <a:latin typeface="Arial" panose="020B0604020202020204" pitchFamily="34" charset="0"/>
                <a:cs typeface="Arial" panose="020B0604020202020204" pitchFamily="34" charset="0"/>
              </a:rPr>
              <a:t>the ELSA COVID-19 </a:t>
            </a:r>
            <a:r>
              <a:rPr lang="en-US" sz="2000" dirty="0" err="1">
                <a:solidFill>
                  <a:schemeClr val="bg1"/>
                </a:solidFill>
                <a:latin typeface="Arial" panose="020B0604020202020204" pitchFamily="34" charset="0"/>
                <a:cs typeface="Arial" panose="020B0604020202020204" pitchFamily="34" charset="0"/>
              </a:rPr>
              <a:t>Substudy</a:t>
            </a:r>
            <a:r>
              <a:rPr lang="en-US" sz="2000" dirty="0">
                <a:solidFill>
                  <a:schemeClr val="bg1"/>
                </a:solidFill>
                <a:latin typeface="Arial" panose="020B0604020202020204" pitchFamily="34" charset="0"/>
                <a:cs typeface="Arial" panose="020B0604020202020204" pitchFamily="34" charset="0"/>
              </a:rPr>
              <a:t> are informing: </a:t>
            </a:r>
          </a:p>
          <a:p>
            <a:endParaRPr lang="en-US"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Decision makers within government, WHO, Public Health England</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Mental health charities </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Media and public understanding</a:t>
            </a:r>
          </a:p>
        </p:txBody>
      </p:sp>
      <p:pic>
        <p:nvPicPr>
          <p:cNvPr id="11" name="Picture 10">
            <a:extLst>
              <a:ext uri="{FF2B5EF4-FFF2-40B4-BE49-F238E27FC236}">
                <a16:creationId xmlns:a16="http://schemas.microsoft.com/office/drawing/2014/main" id="{D76E3B45-0F3D-104B-86B7-8C623C29A20B}"/>
              </a:ext>
            </a:extLst>
          </p:cNvPr>
          <p:cNvPicPr>
            <a:picLocks noChangeAspect="1"/>
          </p:cNvPicPr>
          <p:nvPr/>
        </p:nvPicPr>
        <p:blipFill>
          <a:blip r:embed="rId3"/>
          <a:stretch>
            <a:fillRect/>
          </a:stretch>
        </p:blipFill>
        <p:spPr>
          <a:xfrm>
            <a:off x="8302493" y="4132346"/>
            <a:ext cx="3505200" cy="2324100"/>
          </a:xfrm>
          <a:prstGeom prst="rect">
            <a:avLst/>
          </a:prstGeom>
        </p:spPr>
      </p:pic>
    </p:spTree>
    <p:extLst>
      <p:ext uri="{BB962C8B-B14F-4D97-AF65-F5344CB8AC3E}">
        <p14:creationId xmlns:p14="http://schemas.microsoft.com/office/powerpoint/2010/main" val="80113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24">
            <a:extLst>
              <a:ext uri="{FF2B5EF4-FFF2-40B4-BE49-F238E27FC236}">
                <a16:creationId xmlns:a16="http://schemas.microsoft.com/office/drawing/2014/main" id="{22D1FEB1-BC79-894C-88EE-0DA4A2F0169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B0CAA17-BBCC-024E-AB89-F638DBAB74B3}"/>
              </a:ext>
            </a:extLst>
          </p:cNvPr>
          <p:cNvSpPr txBox="1"/>
          <p:nvPr/>
        </p:nvSpPr>
        <p:spPr>
          <a:xfrm>
            <a:off x="193885" y="714325"/>
            <a:ext cx="10148341" cy="492443"/>
          </a:xfrm>
          <a:prstGeom prst="rect">
            <a:avLst/>
          </a:prstGeom>
          <a:noFill/>
        </p:spPr>
        <p:txBody>
          <a:bodyPr wrap="square" rtlCol="0">
            <a:spAutoFit/>
          </a:bodyPr>
          <a:lstStyle/>
          <a:p>
            <a:pPr>
              <a:defRPr/>
            </a:pPr>
            <a:r>
              <a:rPr lang="en-GB" sz="2600" b="1" dirty="0">
                <a:solidFill>
                  <a:schemeClr val="accent5">
                    <a:lumMod val="60000"/>
                    <a:lumOff val="40000"/>
                  </a:schemeClr>
                </a:solidFill>
                <a:latin typeface="Arial" panose="020B0604020202020204" pitchFamily="34" charset="0"/>
                <a:cs typeface="Arial" panose="020B0604020202020204" pitchFamily="34" charset="0"/>
              </a:rPr>
              <a:t>(iii) Implications and future research priorities </a:t>
            </a:r>
          </a:p>
        </p:txBody>
      </p:sp>
      <p:sp>
        <p:nvSpPr>
          <p:cNvPr id="6" name="TextBox 5">
            <a:extLst>
              <a:ext uri="{FF2B5EF4-FFF2-40B4-BE49-F238E27FC236}">
                <a16:creationId xmlns:a16="http://schemas.microsoft.com/office/drawing/2014/main" id="{F9A564E1-31EB-4248-A519-DE48B53C3B6C}"/>
              </a:ext>
            </a:extLst>
          </p:cNvPr>
          <p:cNvSpPr txBox="1"/>
          <p:nvPr/>
        </p:nvSpPr>
        <p:spPr>
          <a:xfrm>
            <a:off x="193885" y="1430950"/>
            <a:ext cx="11678325" cy="5016758"/>
          </a:xfrm>
          <a:prstGeom prst="rect">
            <a:avLst/>
          </a:prstGeom>
          <a:noFill/>
        </p:spPr>
        <p:txBody>
          <a:bodyPr wrap="square" rtlCol="0">
            <a:spAutoFit/>
          </a:bodyPr>
          <a:lstStyle/>
          <a:p>
            <a:r>
              <a:rPr lang="en-US" sz="2200" b="1" dirty="0">
                <a:solidFill>
                  <a:schemeClr val="bg1"/>
                </a:solidFill>
                <a:latin typeface="Arial" panose="020B0604020202020204" pitchFamily="34" charset="0"/>
                <a:cs typeface="Arial" panose="020B0604020202020204" pitchFamily="34" charset="0"/>
              </a:rPr>
              <a:t>Research priorities</a:t>
            </a:r>
          </a:p>
          <a:p>
            <a:endParaRPr lang="en-US" sz="2000" b="1" dirty="0">
              <a:solidFill>
                <a:schemeClr val="bg1"/>
              </a:solidFill>
              <a:latin typeface="Arial" panose="020B0604020202020204" pitchFamily="34" charset="0"/>
              <a:cs typeface="Arial" panose="020B0604020202020204" pitchFamily="34" charset="0"/>
            </a:endParaRPr>
          </a:p>
          <a:p>
            <a:pPr marL="342900" indent="-342900">
              <a:buClr>
                <a:schemeClr val="bg1"/>
              </a:buClr>
              <a:buFont typeface="Arial" panose="020B0604020202020204" pitchFamily="34" charset="0"/>
              <a:buChar char="•"/>
            </a:pPr>
            <a:r>
              <a:rPr lang="en-US" sz="2000" dirty="0">
                <a:solidFill>
                  <a:schemeClr val="accent5">
                    <a:lumMod val="60000"/>
                    <a:lumOff val="40000"/>
                  </a:schemeClr>
                </a:solidFill>
                <a:latin typeface="Arial" panose="020B0604020202020204" pitchFamily="34" charset="0"/>
                <a:cs typeface="Arial" panose="020B0604020202020204" pitchFamily="34" charset="0"/>
              </a:rPr>
              <a:t>Long-term monitoring </a:t>
            </a:r>
            <a:r>
              <a:rPr lang="en-US" sz="2000" dirty="0">
                <a:solidFill>
                  <a:schemeClr val="bg1"/>
                </a:solidFill>
                <a:latin typeface="Arial" panose="020B0604020202020204" pitchFamily="34" charset="0"/>
                <a:cs typeface="Arial" panose="020B0604020202020204" pitchFamily="34" charset="0"/>
              </a:rPr>
              <a:t>of mental health and wellbeing as the pandemic evolves</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Clr>
                <a:schemeClr val="bg1"/>
              </a:buClr>
              <a:buFont typeface="Arial" panose="020B0604020202020204" pitchFamily="34" charset="0"/>
              <a:buChar char="•"/>
            </a:pPr>
            <a:r>
              <a:rPr lang="en-US" sz="2000" dirty="0">
                <a:solidFill>
                  <a:schemeClr val="accent5">
                    <a:lumMod val="60000"/>
                    <a:lumOff val="40000"/>
                  </a:schemeClr>
                </a:solidFill>
                <a:latin typeface="Arial" panose="020B0604020202020204" pitchFamily="34" charset="0"/>
                <a:cs typeface="Arial" panose="020B0604020202020204" pitchFamily="34" charset="0"/>
              </a:rPr>
              <a:t>Protective factors </a:t>
            </a:r>
            <a:r>
              <a:rPr lang="en-US" sz="2000" dirty="0">
                <a:solidFill>
                  <a:schemeClr val="bg1"/>
                </a:solidFill>
                <a:latin typeface="Arial" panose="020B0604020202020204" pitchFamily="34" charset="0"/>
                <a:cs typeface="Arial" panose="020B0604020202020204" pitchFamily="34" charset="0"/>
              </a:rPr>
              <a:t>for mental health during COVID-19 </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Long-term mental health impact of the pandemic on </a:t>
            </a:r>
            <a:r>
              <a:rPr lang="en-US" sz="2000" dirty="0">
                <a:solidFill>
                  <a:schemeClr val="accent5">
                    <a:lumMod val="60000"/>
                    <a:lumOff val="40000"/>
                  </a:schemeClr>
                </a:solidFill>
                <a:latin typeface="Arial" panose="020B0604020202020204" pitchFamily="34" charset="0"/>
                <a:cs typeface="Arial" panose="020B0604020202020204" pitchFamily="34" charset="0"/>
              </a:rPr>
              <a:t>children</a:t>
            </a:r>
          </a:p>
          <a:p>
            <a:endParaRPr lang="en-US" sz="2000" dirty="0">
              <a:solidFill>
                <a:schemeClr val="bg1"/>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Incidence of mental health problems among children (5-16 years) rose from </a:t>
            </a:r>
            <a:r>
              <a:rPr lang="en-US" sz="2000" dirty="0">
                <a:solidFill>
                  <a:schemeClr val="accent5">
                    <a:lumMod val="60000"/>
                    <a:lumOff val="40000"/>
                  </a:schemeClr>
                </a:solidFill>
                <a:latin typeface="Arial" panose="020B0604020202020204" pitchFamily="34" charset="0"/>
                <a:cs typeface="Arial" panose="020B0604020202020204" pitchFamily="34" charset="0"/>
              </a:rPr>
              <a:t>10.8%</a:t>
            </a:r>
            <a:r>
              <a:rPr lang="en-US" sz="2000" dirty="0">
                <a:solidFill>
                  <a:schemeClr val="bg1"/>
                </a:solidFill>
                <a:latin typeface="Arial" panose="020B0604020202020204" pitchFamily="34" charset="0"/>
                <a:cs typeface="Arial" panose="020B0604020202020204" pitchFamily="34" charset="0"/>
              </a:rPr>
              <a:t> in 2017 to </a:t>
            </a:r>
            <a:r>
              <a:rPr lang="en-US" sz="2000" dirty="0">
                <a:solidFill>
                  <a:schemeClr val="accent5">
                    <a:lumMod val="60000"/>
                    <a:lumOff val="40000"/>
                  </a:schemeClr>
                </a:solidFill>
                <a:latin typeface="Arial" panose="020B0604020202020204" pitchFamily="34" charset="0"/>
                <a:cs typeface="Arial" panose="020B0604020202020204" pitchFamily="34" charset="0"/>
              </a:rPr>
              <a:t>16%</a:t>
            </a:r>
            <a:r>
              <a:rPr lang="en-US" sz="2000" dirty="0">
                <a:solidFill>
                  <a:schemeClr val="bg1"/>
                </a:solidFill>
                <a:latin typeface="Arial" panose="020B0604020202020204" pitchFamily="34" charset="0"/>
                <a:cs typeface="Arial" panose="020B0604020202020204" pitchFamily="34" charset="0"/>
              </a:rPr>
              <a:t> in July 2020 (Newlove-Delgado et al., 2021) </a:t>
            </a:r>
          </a:p>
          <a:p>
            <a:pPr marL="800100" lvl="1"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Percentage of children eligible for free school meals increased from </a:t>
            </a:r>
            <a:r>
              <a:rPr lang="en-US" sz="2000" dirty="0">
                <a:solidFill>
                  <a:schemeClr val="accent5">
                    <a:lumMod val="60000"/>
                    <a:lumOff val="40000"/>
                  </a:schemeClr>
                </a:solidFill>
                <a:latin typeface="Arial" panose="020B0604020202020204" pitchFamily="34" charset="0"/>
                <a:cs typeface="Arial" panose="020B0604020202020204" pitchFamily="34" charset="0"/>
              </a:rPr>
              <a:t>17%</a:t>
            </a:r>
            <a:r>
              <a:rPr lang="en-US" sz="2000" dirty="0">
                <a:solidFill>
                  <a:schemeClr val="bg1"/>
                </a:solidFill>
                <a:latin typeface="Arial" panose="020B0604020202020204" pitchFamily="34" charset="0"/>
                <a:cs typeface="Arial" panose="020B0604020202020204" pitchFamily="34" charset="0"/>
              </a:rPr>
              <a:t> in 2020 to </a:t>
            </a:r>
            <a:r>
              <a:rPr lang="en-US" sz="2000" dirty="0">
                <a:solidFill>
                  <a:schemeClr val="accent5">
                    <a:lumMod val="60000"/>
                    <a:lumOff val="40000"/>
                  </a:schemeClr>
                </a:solidFill>
                <a:latin typeface="Arial" panose="020B0604020202020204" pitchFamily="34" charset="0"/>
                <a:cs typeface="Arial" panose="020B0604020202020204" pitchFamily="34" charset="0"/>
              </a:rPr>
              <a:t>21%</a:t>
            </a:r>
            <a:r>
              <a:rPr lang="en-US" sz="2000" dirty="0">
                <a:solidFill>
                  <a:schemeClr val="bg1"/>
                </a:solidFill>
                <a:latin typeface="Arial" panose="020B0604020202020204" pitchFamily="34" charset="0"/>
                <a:cs typeface="Arial" panose="020B0604020202020204" pitchFamily="34" charset="0"/>
              </a:rPr>
              <a:t> in January 2021 (BBC News, 2021)</a:t>
            </a:r>
          </a:p>
          <a:p>
            <a:pPr marL="800100" lvl="1"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Childhood adversities, such as child abuse and neglect, violence and conflict between parents, and parental mental health or substance use problems, may have worsen during the current pandemic (Bryant et al., 2020; </a:t>
            </a:r>
            <a:r>
              <a:rPr lang="en-US" sz="2000" dirty="0" err="1">
                <a:solidFill>
                  <a:schemeClr val="bg1"/>
                </a:solidFill>
                <a:latin typeface="Arial" panose="020B0604020202020204" pitchFamily="34" charset="0"/>
                <a:cs typeface="Arial" panose="020B0604020202020204" pitchFamily="34" charset="0"/>
              </a:rPr>
              <a:t>Sidpra</a:t>
            </a:r>
            <a:r>
              <a:rPr lang="en-US" sz="2000" dirty="0">
                <a:solidFill>
                  <a:schemeClr val="bg1"/>
                </a:solidFill>
                <a:latin typeface="Arial" panose="020B0604020202020204" pitchFamily="34" charset="0"/>
                <a:cs typeface="Arial" panose="020B0604020202020204" pitchFamily="34" charset="0"/>
              </a:rPr>
              <a:t> et al., 2021) </a:t>
            </a:r>
          </a:p>
          <a:p>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63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reeform 24">
            <a:extLst>
              <a:ext uri="{FF2B5EF4-FFF2-40B4-BE49-F238E27FC236}">
                <a16:creationId xmlns:a16="http://schemas.microsoft.com/office/drawing/2014/main" id="{DBB92101-C0C5-42F7-A7D0-D2B4D80B33BE}"/>
              </a:ext>
            </a:extLst>
          </p:cNvPr>
          <p:cNvSpPr>
            <a:spLocks/>
          </p:cNvSpPr>
          <p:nvPr/>
        </p:nvSpPr>
        <p:spPr bwMode="auto">
          <a:xfrm>
            <a:off x="0" y="1"/>
            <a:ext cx="12192000" cy="782052"/>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5" name="TextBox 4">
            <a:extLst>
              <a:ext uri="{FF2B5EF4-FFF2-40B4-BE49-F238E27FC236}">
                <a16:creationId xmlns:a16="http://schemas.microsoft.com/office/drawing/2014/main" id="{6D6F9710-8218-4EAC-96C5-4EAB7CA70F32}"/>
              </a:ext>
            </a:extLst>
          </p:cNvPr>
          <p:cNvSpPr txBox="1"/>
          <p:nvPr/>
        </p:nvSpPr>
        <p:spPr>
          <a:xfrm>
            <a:off x="314390" y="1056894"/>
            <a:ext cx="11355096" cy="4093428"/>
          </a:xfrm>
          <a:prstGeom prst="rect">
            <a:avLst/>
          </a:prstGeom>
          <a:noFill/>
        </p:spPr>
        <p:txBody>
          <a:bodyPr wrap="square" rtlCol="0">
            <a:spAutoFit/>
          </a:bodyPr>
          <a:lstStyle/>
          <a:p>
            <a:r>
              <a:rPr lang="en-GB" sz="3000" b="1" dirty="0">
                <a:solidFill>
                  <a:schemeClr val="bg1"/>
                </a:solidFill>
                <a:latin typeface="Arial" panose="020B0604020202020204" pitchFamily="34" charset="0"/>
                <a:cs typeface="Arial" panose="020B0604020202020204" pitchFamily="34" charset="0"/>
              </a:rPr>
              <a:t>Acknowledgments</a:t>
            </a:r>
          </a:p>
          <a:p>
            <a:endParaRPr lang="en-GB" sz="3000" b="1"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Prof Daisy </a:t>
            </a:r>
            <a:r>
              <a:rPr lang="en-GB" sz="2000" dirty="0" err="1">
                <a:solidFill>
                  <a:schemeClr val="bg1"/>
                </a:solidFill>
                <a:latin typeface="Arial" panose="020B0604020202020204" pitchFamily="34" charset="0"/>
                <a:cs typeface="Arial" panose="020B0604020202020204" pitchFamily="34" charset="0"/>
              </a:rPr>
              <a:t>Fancourt</a:t>
            </a:r>
            <a:r>
              <a:rPr lang="en-GB" sz="2000" dirty="0">
                <a:solidFill>
                  <a:schemeClr val="bg1"/>
                </a:solidFill>
                <a:latin typeface="Arial" panose="020B0604020202020204" pitchFamily="34" charset="0"/>
                <a:cs typeface="Arial" panose="020B0604020202020204" pitchFamily="34" charset="0"/>
              </a:rPr>
              <a:t> and Prof Andrew Steptoe </a:t>
            </a:r>
          </a:p>
          <a:p>
            <a:endParaRPr lang="en-GB" sz="20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UK COVID-19 Social Study and ELSA’s research teams</a:t>
            </a:r>
          </a:p>
          <a:p>
            <a:endParaRPr lang="en-GB" sz="20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Study participants </a:t>
            </a:r>
          </a:p>
          <a:p>
            <a:endParaRPr lang="en-GB" sz="20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Funders: Nuffield Foundation, </a:t>
            </a:r>
            <a:r>
              <a:rPr lang="en-GB" sz="2000" dirty="0" err="1">
                <a:solidFill>
                  <a:schemeClr val="bg1"/>
                </a:solidFill>
                <a:latin typeface="Arial" panose="020B0604020202020204" pitchFamily="34" charset="0"/>
                <a:cs typeface="Arial" panose="020B0604020202020204" pitchFamily="34" charset="0"/>
              </a:rPr>
              <a:t>Wellcome</a:t>
            </a:r>
            <a:r>
              <a:rPr lang="en-GB" sz="2000" dirty="0">
                <a:solidFill>
                  <a:schemeClr val="bg1"/>
                </a:solidFill>
                <a:latin typeface="Arial" panose="020B0604020202020204" pitchFamily="34" charset="0"/>
                <a:cs typeface="Arial" panose="020B0604020202020204" pitchFamily="34" charset="0"/>
              </a:rPr>
              <a:t> Trust, Economic and Social Research Council, National Institute on Aging, and UK Government Departments  </a:t>
            </a:r>
          </a:p>
          <a:p>
            <a:pPr marL="457200" indent="-4572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030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6F9710-8218-4EAC-96C5-4EAB7CA70F32}"/>
              </a:ext>
            </a:extLst>
          </p:cNvPr>
          <p:cNvSpPr txBox="1"/>
          <p:nvPr/>
        </p:nvSpPr>
        <p:spPr>
          <a:xfrm>
            <a:off x="244281" y="172453"/>
            <a:ext cx="11703438" cy="7294305"/>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References</a:t>
            </a:r>
          </a:p>
          <a:p>
            <a:endParaRPr lang="en-GB" b="1"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Ammar, A., Brach, M., </a:t>
            </a:r>
            <a:r>
              <a:rPr lang="en-GB" dirty="0" err="1">
                <a:solidFill>
                  <a:schemeClr val="bg1"/>
                </a:solidFill>
                <a:latin typeface="Arial" panose="020B0604020202020204" pitchFamily="34" charset="0"/>
                <a:cs typeface="Arial" panose="020B0604020202020204" pitchFamily="34" charset="0"/>
              </a:rPr>
              <a:t>Trabelsi</a:t>
            </a:r>
            <a:r>
              <a:rPr lang="en-GB" dirty="0">
                <a:solidFill>
                  <a:schemeClr val="bg1"/>
                </a:solidFill>
                <a:latin typeface="Arial" panose="020B0604020202020204" pitchFamily="34" charset="0"/>
                <a:cs typeface="Arial" panose="020B0604020202020204" pitchFamily="34" charset="0"/>
              </a:rPr>
              <a:t>, K., </a:t>
            </a:r>
            <a:r>
              <a:rPr lang="en-GB" dirty="0" err="1">
                <a:solidFill>
                  <a:schemeClr val="bg1"/>
                </a:solidFill>
                <a:latin typeface="Arial" panose="020B0604020202020204" pitchFamily="34" charset="0"/>
                <a:cs typeface="Arial" panose="020B0604020202020204" pitchFamily="34" charset="0"/>
              </a:rPr>
              <a:t>Chtourou</a:t>
            </a:r>
            <a:r>
              <a:rPr lang="en-GB" dirty="0">
                <a:solidFill>
                  <a:schemeClr val="bg1"/>
                </a:solidFill>
                <a:latin typeface="Arial" panose="020B0604020202020204" pitchFamily="34" charset="0"/>
                <a:cs typeface="Arial" panose="020B0604020202020204" pitchFamily="34" charset="0"/>
              </a:rPr>
              <a:t>, H., </a:t>
            </a:r>
            <a:r>
              <a:rPr lang="en-GB" dirty="0" err="1">
                <a:solidFill>
                  <a:schemeClr val="bg1"/>
                </a:solidFill>
                <a:latin typeface="Arial" panose="020B0604020202020204" pitchFamily="34" charset="0"/>
                <a:cs typeface="Arial" panose="020B0604020202020204" pitchFamily="34" charset="0"/>
              </a:rPr>
              <a:t>Boukhris</a:t>
            </a:r>
            <a:r>
              <a:rPr lang="en-GB" dirty="0">
                <a:solidFill>
                  <a:schemeClr val="bg1"/>
                </a:solidFill>
                <a:latin typeface="Arial" panose="020B0604020202020204" pitchFamily="34" charset="0"/>
                <a:cs typeface="Arial" panose="020B0604020202020204" pitchFamily="34" charset="0"/>
              </a:rPr>
              <a:t>, O., … </a:t>
            </a:r>
            <a:r>
              <a:rPr lang="en-GB" dirty="0" err="1">
                <a:solidFill>
                  <a:schemeClr val="bg1"/>
                </a:solidFill>
                <a:latin typeface="Arial" panose="020B0604020202020204" pitchFamily="34" charset="0"/>
                <a:cs typeface="Arial" panose="020B0604020202020204" pitchFamily="34" charset="0"/>
              </a:rPr>
              <a:t>Hoekelmann</a:t>
            </a:r>
            <a:r>
              <a:rPr lang="en-GB" dirty="0">
                <a:solidFill>
                  <a:schemeClr val="bg1"/>
                </a:solidFill>
                <a:latin typeface="Arial" panose="020B0604020202020204" pitchFamily="34" charset="0"/>
                <a:cs typeface="Arial" panose="020B0604020202020204" pitchFamily="34" charset="0"/>
              </a:rPr>
              <a:t>, A. (2020). Effects of COVID-19 home confinement on eating behaviour and physical activity: Results of the ECLB-COVID19 international online survey. </a:t>
            </a:r>
            <a:r>
              <a:rPr lang="en-GB" i="1" dirty="0">
                <a:solidFill>
                  <a:schemeClr val="bg1"/>
                </a:solidFill>
                <a:latin typeface="Arial" panose="020B0604020202020204" pitchFamily="34" charset="0"/>
                <a:cs typeface="Arial" panose="020B0604020202020204" pitchFamily="34" charset="0"/>
              </a:rPr>
              <a:t>Nutrients</a:t>
            </a:r>
            <a:r>
              <a:rPr lang="en-GB" dirty="0">
                <a:solidFill>
                  <a:schemeClr val="bg1"/>
                </a:solidFill>
                <a:latin typeface="Arial" panose="020B0604020202020204" pitchFamily="34" charset="0"/>
                <a:cs typeface="Arial" panose="020B0604020202020204" pitchFamily="34" charset="0"/>
              </a:rPr>
              <a:t>, </a:t>
            </a:r>
            <a:r>
              <a:rPr lang="en-GB" i="1" dirty="0">
                <a:solidFill>
                  <a:schemeClr val="bg1"/>
                </a:solidFill>
                <a:latin typeface="Arial" panose="020B0604020202020204" pitchFamily="34" charset="0"/>
                <a:cs typeface="Arial" panose="020B0604020202020204" pitchFamily="34" charset="0"/>
              </a:rPr>
              <a:t>12</a:t>
            </a:r>
            <a:r>
              <a:rPr lang="en-GB" dirty="0">
                <a:solidFill>
                  <a:schemeClr val="bg1"/>
                </a:solidFill>
                <a:latin typeface="Arial" panose="020B0604020202020204" pitchFamily="34" charset="0"/>
                <a:cs typeface="Arial" panose="020B0604020202020204" pitchFamily="34" charset="0"/>
              </a:rPr>
              <a:t>(6). </a:t>
            </a:r>
            <a:r>
              <a:rPr lang="en-GB" dirty="0">
                <a:solidFill>
                  <a:schemeClr val="bg1"/>
                </a:solidFill>
                <a:latin typeface="Arial" panose="020B0604020202020204" pitchFamily="34" charset="0"/>
                <a:cs typeface="Arial" panose="020B0604020202020204" pitchFamily="34" charset="0"/>
                <a:hlinkClick r:id="rId3"/>
              </a:rPr>
              <a:t>https://doi.org/10.3390/nu12061583</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BBC News. (2021). </a:t>
            </a:r>
            <a:r>
              <a:rPr lang="en-GB" i="1" dirty="0">
                <a:solidFill>
                  <a:schemeClr val="bg1"/>
                </a:solidFill>
                <a:latin typeface="Arial" panose="020B0604020202020204" pitchFamily="34" charset="0"/>
                <a:cs typeface="Arial" panose="020B0604020202020204" pitchFamily="34" charset="0"/>
              </a:rPr>
              <a:t>Free school meals: Poorer pupils miss out in funding change, say unions </a:t>
            </a:r>
            <a:r>
              <a:rPr lang="en-GB" dirty="0">
                <a:solidFill>
                  <a:schemeClr val="bg1"/>
                </a:solidFill>
                <a:latin typeface="Arial" panose="020B0604020202020204" pitchFamily="34" charset="0"/>
                <a:cs typeface="Arial" panose="020B0604020202020204" pitchFamily="34" charset="0"/>
              </a:rPr>
              <a:t>. </a:t>
            </a:r>
            <a:r>
              <a:rPr lang="en-GB" dirty="0">
                <a:solidFill>
                  <a:schemeClr val="bg1"/>
                </a:solidFill>
                <a:latin typeface="Arial" panose="020B0604020202020204" pitchFamily="34" charset="0"/>
                <a:cs typeface="Arial" panose="020B0604020202020204" pitchFamily="34" charset="0"/>
                <a:hlinkClick r:id="rId4"/>
              </a:rPr>
              <a:t>https://www.bbc.co.uk/news/education-57497297</a:t>
            </a:r>
            <a:endParaRPr lang="en-GB" dirty="0">
              <a:solidFill>
                <a:schemeClr val="bg1"/>
              </a:solidFill>
              <a:latin typeface="Arial" panose="020B0604020202020204" pitchFamily="34" charset="0"/>
              <a:cs typeface="Arial" panose="020B0604020202020204" pitchFamily="34" charset="0"/>
            </a:endParaRPr>
          </a:p>
          <a:p>
            <a:pPr indent="457200"/>
            <a:r>
              <a:rPr lang="en-GB" dirty="0" err="1">
                <a:solidFill>
                  <a:schemeClr val="bg1"/>
                </a:solidFill>
                <a:latin typeface="Arial" panose="020B0604020202020204" pitchFamily="34" charset="0"/>
                <a:cs typeface="Arial" panose="020B0604020202020204" pitchFamily="34" charset="0"/>
              </a:rPr>
              <a:t>Beydoun</a:t>
            </a:r>
            <a:r>
              <a:rPr lang="en-GB" dirty="0">
                <a:solidFill>
                  <a:schemeClr val="bg1"/>
                </a:solidFill>
                <a:latin typeface="Arial" panose="020B0604020202020204" pitchFamily="34" charset="0"/>
                <a:cs typeface="Arial" panose="020B0604020202020204" pitchFamily="34" charset="0"/>
              </a:rPr>
              <a:t>, H. A., </a:t>
            </a:r>
            <a:r>
              <a:rPr lang="en-GB" dirty="0" err="1">
                <a:solidFill>
                  <a:schemeClr val="bg1"/>
                </a:solidFill>
                <a:latin typeface="Arial" panose="020B0604020202020204" pitchFamily="34" charset="0"/>
                <a:cs typeface="Arial" panose="020B0604020202020204" pitchFamily="34" charset="0"/>
              </a:rPr>
              <a:t>Beydoun</a:t>
            </a:r>
            <a:r>
              <a:rPr lang="en-GB" dirty="0">
                <a:solidFill>
                  <a:schemeClr val="bg1"/>
                </a:solidFill>
                <a:latin typeface="Arial" panose="020B0604020202020204" pitchFamily="34" charset="0"/>
                <a:cs typeface="Arial" panose="020B0604020202020204" pitchFamily="34" charset="0"/>
              </a:rPr>
              <a:t>, M. A., Kaufman, J. S., Lo, B., &amp; </a:t>
            </a:r>
            <a:r>
              <a:rPr lang="en-GB" dirty="0" err="1">
                <a:solidFill>
                  <a:schemeClr val="bg1"/>
                </a:solidFill>
                <a:latin typeface="Arial" panose="020B0604020202020204" pitchFamily="34" charset="0"/>
                <a:cs typeface="Arial" panose="020B0604020202020204" pitchFamily="34" charset="0"/>
              </a:rPr>
              <a:t>Zonderman</a:t>
            </a:r>
            <a:r>
              <a:rPr lang="en-GB" dirty="0">
                <a:solidFill>
                  <a:schemeClr val="bg1"/>
                </a:solidFill>
                <a:latin typeface="Arial" panose="020B0604020202020204" pitchFamily="34" charset="0"/>
                <a:cs typeface="Arial" panose="020B0604020202020204" pitchFamily="34" charset="0"/>
              </a:rPr>
              <a:t>, A. B. (2012). Intimate partner violence against adult women and its association with major depressive disorder, depressive symptoms and postpartum depression: A systematic review and meta-analysis. </a:t>
            </a:r>
            <a:r>
              <a:rPr lang="en-GB" i="1" dirty="0">
                <a:solidFill>
                  <a:schemeClr val="bg1"/>
                </a:solidFill>
                <a:latin typeface="Arial" panose="020B0604020202020204" pitchFamily="34" charset="0"/>
                <a:cs typeface="Arial" panose="020B0604020202020204" pitchFamily="34" charset="0"/>
              </a:rPr>
              <a:t>Social Science &amp; Medicine</a:t>
            </a:r>
            <a:r>
              <a:rPr lang="en-GB" dirty="0">
                <a:solidFill>
                  <a:schemeClr val="bg1"/>
                </a:solidFill>
                <a:latin typeface="Arial" panose="020B0604020202020204" pitchFamily="34" charset="0"/>
                <a:cs typeface="Arial" panose="020B0604020202020204" pitchFamily="34" charset="0"/>
              </a:rPr>
              <a:t>, </a:t>
            </a:r>
            <a:r>
              <a:rPr lang="en-GB" i="1" dirty="0">
                <a:solidFill>
                  <a:schemeClr val="bg1"/>
                </a:solidFill>
                <a:latin typeface="Arial" panose="020B0604020202020204" pitchFamily="34" charset="0"/>
                <a:cs typeface="Arial" panose="020B0604020202020204" pitchFamily="34" charset="0"/>
              </a:rPr>
              <a:t>75</a:t>
            </a:r>
            <a:r>
              <a:rPr lang="en-GB" dirty="0">
                <a:solidFill>
                  <a:schemeClr val="bg1"/>
                </a:solidFill>
                <a:latin typeface="Arial" panose="020B0604020202020204" pitchFamily="34" charset="0"/>
                <a:cs typeface="Arial" panose="020B0604020202020204" pitchFamily="34" charset="0"/>
              </a:rPr>
              <a:t>(6), 959–975. </a:t>
            </a:r>
            <a:r>
              <a:rPr lang="en-GB" dirty="0">
                <a:solidFill>
                  <a:schemeClr val="bg1"/>
                </a:solidFill>
                <a:latin typeface="Arial" panose="020B0604020202020204" pitchFamily="34" charset="0"/>
                <a:cs typeface="Arial" panose="020B0604020202020204" pitchFamily="34" charset="0"/>
                <a:hlinkClick r:id="rId5"/>
              </a:rPr>
              <a:t>https://doi.org/10.1016/j.socscimed.2012.04.025</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Brooks, S. K., Webster, R. K., Smith, L. E., Woodland, L., </a:t>
            </a:r>
            <a:r>
              <a:rPr lang="en-GB" dirty="0" err="1">
                <a:solidFill>
                  <a:schemeClr val="bg1"/>
                </a:solidFill>
                <a:latin typeface="Arial" panose="020B0604020202020204" pitchFamily="34" charset="0"/>
                <a:cs typeface="Arial" panose="020B0604020202020204" pitchFamily="34" charset="0"/>
              </a:rPr>
              <a:t>Wessely</a:t>
            </a:r>
            <a:r>
              <a:rPr lang="en-GB" dirty="0">
                <a:solidFill>
                  <a:schemeClr val="bg1"/>
                </a:solidFill>
                <a:latin typeface="Arial" panose="020B0604020202020204" pitchFamily="34" charset="0"/>
                <a:cs typeface="Arial" panose="020B0604020202020204" pitchFamily="34" charset="0"/>
              </a:rPr>
              <a:t>, S., … Rubin, G. J. (2020). The psychological impact of quarantine and how to reduce it: rapid review of the evidence. </a:t>
            </a:r>
            <a:r>
              <a:rPr lang="en-GB" i="1" dirty="0">
                <a:solidFill>
                  <a:schemeClr val="bg1"/>
                </a:solidFill>
                <a:latin typeface="Arial" panose="020B0604020202020204" pitchFamily="34" charset="0"/>
                <a:cs typeface="Arial" panose="020B0604020202020204" pitchFamily="34" charset="0"/>
              </a:rPr>
              <a:t>The Lancet</a:t>
            </a:r>
            <a:r>
              <a:rPr lang="en-GB" dirty="0">
                <a:solidFill>
                  <a:schemeClr val="bg1"/>
                </a:solidFill>
                <a:latin typeface="Arial" panose="020B0604020202020204" pitchFamily="34" charset="0"/>
                <a:cs typeface="Arial" panose="020B0604020202020204" pitchFamily="34" charset="0"/>
              </a:rPr>
              <a:t>, </a:t>
            </a:r>
            <a:r>
              <a:rPr lang="en-GB" i="1" dirty="0">
                <a:solidFill>
                  <a:schemeClr val="bg1"/>
                </a:solidFill>
                <a:latin typeface="Arial" panose="020B0604020202020204" pitchFamily="34" charset="0"/>
                <a:cs typeface="Arial" panose="020B0604020202020204" pitchFamily="34" charset="0"/>
              </a:rPr>
              <a:t>395</a:t>
            </a:r>
            <a:r>
              <a:rPr lang="en-GB" dirty="0">
                <a:solidFill>
                  <a:schemeClr val="bg1"/>
                </a:solidFill>
                <a:latin typeface="Arial" panose="020B0604020202020204" pitchFamily="34" charset="0"/>
                <a:cs typeface="Arial" panose="020B0604020202020204" pitchFamily="34" charset="0"/>
              </a:rPr>
              <a:t>(10227), 912–920. </a:t>
            </a:r>
            <a:r>
              <a:rPr lang="en-GB" dirty="0">
                <a:solidFill>
                  <a:schemeClr val="bg1"/>
                </a:solidFill>
                <a:latin typeface="Arial" panose="020B0604020202020204" pitchFamily="34" charset="0"/>
                <a:cs typeface="Arial" panose="020B0604020202020204" pitchFamily="34" charset="0"/>
                <a:hlinkClick r:id="rId6"/>
              </a:rPr>
              <a:t>https://doi.org/10.1016/S0140-6736(20)30460-8</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Bryant, D. J., </a:t>
            </a:r>
            <a:r>
              <a:rPr lang="en-GB" dirty="0" err="1">
                <a:solidFill>
                  <a:schemeClr val="bg1"/>
                </a:solidFill>
                <a:latin typeface="Arial" panose="020B0604020202020204" pitchFamily="34" charset="0"/>
                <a:cs typeface="Arial" panose="020B0604020202020204" pitchFamily="34" charset="0"/>
              </a:rPr>
              <a:t>Oo</a:t>
            </a:r>
            <a:r>
              <a:rPr lang="en-GB" dirty="0">
                <a:solidFill>
                  <a:schemeClr val="bg1"/>
                </a:solidFill>
                <a:latin typeface="Arial" panose="020B0604020202020204" pitchFamily="34" charset="0"/>
                <a:cs typeface="Arial" panose="020B0604020202020204" pitchFamily="34" charset="0"/>
              </a:rPr>
              <a:t>, M., &amp; Damian, A. J. (2020). The rise of adverse childhood experiences during the COVID-19 pandemic. </a:t>
            </a:r>
            <a:r>
              <a:rPr lang="en-GB" i="1" dirty="0">
                <a:solidFill>
                  <a:schemeClr val="bg1"/>
                </a:solidFill>
                <a:latin typeface="Arial" panose="020B0604020202020204" pitchFamily="34" charset="0"/>
                <a:cs typeface="Arial" panose="020B0604020202020204" pitchFamily="34" charset="0"/>
              </a:rPr>
              <a:t>Psychological Trauma: Theory, Research, Practice, and Policy</a:t>
            </a:r>
            <a:r>
              <a:rPr lang="en-GB" dirty="0">
                <a:solidFill>
                  <a:schemeClr val="bg1"/>
                </a:solidFill>
                <a:latin typeface="Arial" panose="020B0604020202020204" pitchFamily="34" charset="0"/>
                <a:cs typeface="Arial" panose="020B0604020202020204" pitchFamily="34" charset="0"/>
              </a:rPr>
              <a:t>, </a:t>
            </a:r>
            <a:r>
              <a:rPr lang="en-GB" i="1" dirty="0">
                <a:solidFill>
                  <a:schemeClr val="bg1"/>
                </a:solidFill>
                <a:latin typeface="Arial" panose="020B0604020202020204" pitchFamily="34" charset="0"/>
                <a:cs typeface="Arial" panose="020B0604020202020204" pitchFamily="34" charset="0"/>
              </a:rPr>
              <a:t>12</a:t>
            </a:r>
            <a:r>
              <a:rPr lang="en-GB" dirty="0">
                <a:solidFill>
                  <a:schemeClr val="bg1"/>
                </a:solidFill>
                <a:latin typeface="Arial" panose="020B0604020202020204" pitchFamily="34" charset="0"/>
                <a:cs typeface="Arial" panose="020B0604020202020204" pitchFamily="34" charset="0"/>
              </a:rPr>
              <a:t>(S1), S193–S194. </a:t>
            </a:r>
            <a:r>
              <a:rPr lang="en-GB" dirty="0">
                <a:solidFill>
                  <a:schemeClr val="bg1"/>
                </a:solidFill>
                <a:latin typeface="Arial" panose="020B0604020202020204" pitchFamily="34" charset="0"/>
                <a:cs typeface="Arial" panose="020B0604020202020204" pitchFamily="34" charset="0"/>
                <a:hlinkClick r:id="rId7"/>
              </a:rPr>
              <a:t>https://doi.org/10.1037/tra0000711</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Campion, J., </a:t>
            </a:r>
            <a:r>
              <a:rPr lang="en-GB" dirty="0" err="1">
                <a:solidFill>
                  <a:schemeClr val="bg1"/>
                </a:solidFill>
                <a:latin typeface="Arial" panose="020B0604020202020204" pitchFamily="34" charset="0"/>
                <a:cs typeface="Arial" panose="020B0604020202020204" pitchFamily="34" charset="0"/>
              </a:rPr>
              <a:t>Javed</a:t>
            </a:r>
            <a:r>
              <a:rPr lang="en-GB" dirty="0">
                <a:solidFill>
                  <a:schemeClr val="bg1"/>
                </a:solidFill>
                <a:latin typeface="Arial" panose="020B0604020202020204" pitchFamily="34" charset="0"/>
                <a:cs typeface="Arial" panose="020B0604020202020204" pitchFamily="34" charset="0"/>
              </a:rPr>
              <a:t>, A., Sartorius, N., &amp; Marmot, M. (2020). Addressing the public mental health challenge of COVID-19. In The Lancet Psychiatry (Vol. 7, Issue 8, pp. 657–659). Elsevier Ltd. </a:t>
            </a:r>
            <a:r>
              <a:rPr lang="en-GB" dirty="0">
                <a:solidFill>
                  <a:schemeClr val="bg1"/>
                </a:solidFill>
                <a:latin typeface="Arial" panose="020B0604020202020204" pitchFamily="34" charset="0"/>
                <a:cs typeface="Arial" panose="020B0604020202020204" pitchFamily="34" charset="0"/>
                <a:hlinkClick r:id="rId8"/>
              </a:rPr>
              <a:t>https://doi.org/10.1016/S2215-0366(20)30240-6</a:t>
            </a:r>
            <a:endParaRPr lang="en-GB" dirty="0">
              <a:solidFill>
                <a:schemeClr val="bg1"/>
              </a:solidFill>
              <a:latin typeface="Arial" panose="020B0604020202020204" pitchFamily="34" charset="0"/>
              <a:cs typeface="Arial" panose="020B0604020202020204" pitchFamily="34" charset="0"/>
            </a:endParaRPr>
          </a:p>
          <a:p>
            <a:pPr indent="457200"/>
            <a:r>
              <a:rPr lang="en-GB" dirty="0" err="1">
                <a:solidFill>
                  <a:schemeClr val="bg1"/>
                </a:solidFill>
                <a:latin typeface="Arial" panose="020B0604020202020204" pitchFamily="34" charset="0"/>
                <a:cs typeface="Arial" panose="020B0604020202020204" pitchFamily="34" charset="0"/>
              </a:rPr>
              <a:t>Correll</a:t>
            </a:r>
            <a:r>
              <a:rPr lang="en-GB" dirty="0">
                <a:solidFill>
                  <a:schemeClr val="bg1"/>
                </a:solidFill>
                <a:latin typeface="Arial" panose="020B0604020202020204" pitchFamily="34" charset="0"/>
                <a:cs typeface="Arial" panose="020B0604020202020204" pitchFamily="34" charset="0"/>
              </a:rPr>
              <a:t>, C. U., </a:t>
            </a:r>
            <a:r>
              <a:rPr lang="en-GB" dirty="0" err="1">
                <a:solidFill>
                  <a:schemeClr val="bg1"/>
                </a:solidFill>
                <a:latin typeface="Arial" panose="020B0604020202020204" pitchFamily="34" charset="0"/>
                <a:cs typeface="Arial" panose="020B0604020202020204" pitchFamily="34" charset="0"/>
              </a:rPr>
              <a:t>Solmi</a:t>
            </a:r>
            <a:r>
              <a:rPr lang="en-GB" dirty="0">
                <a:solidFill>
                  <a:schemeClr val="bg1"/>
                </a:solidFill>
                <a:latin typeface="Arial" panose="020B0604020202020204" pitchFamily="34" charset="0"/>
                <a:cs typeface="Arial" panose="020B0604020202020204" pitchFamily="34" charset="0"/>
              </a:rPr>
              <a:t>, M., Veronese, N., </a:t>
            </a:r>
            <a:r>
              <a:rPr lang="en-GB" dirty="0" err="1">
                <a:solidFill>
                  <a:schemeClr val="bg1"/>
                </a:solidFill>
                <a:latin typeface="Arial" panose="020B0604020202020204" pitchFamily="34" charset="0"/>
                <a:cs typeface="Arial" panose="020B0604020202020204" pitchFamily="34" charset="0"/>
              </a:rPr>
              <a:t>Bortolato</a:t>
            </a:r>
            <a:r>
              <a:rPr lang="en-GB" dirty="0">
                <a:solidFill>
                  <a:schemeClr val="bg1"/>
                </a:solidFill>
                <a:latin typeface="Arial" panose="020B0604020202020204" pitchFamily="34" charset="0"/>
                <a:cs typeface="Arial" panose="020B0604020202020204" pitchFamily="34" charset="0"/>
              </a:rPr>
              <a:t>, B., Rosson, S., … Stubbs, B. (2017). Prevalence, incidence and mortality from cardiovascular disease in patients with pooled and specific severe mental illness: a large-scale meta-analysis of 3,211,768 patients and 113,383,368 controls. World Psychiatry, 16(2), 163–180. </a:t>
            </a:r>
            <a:r>
              <a:rPr lang="en-GB" dirty="0">
                <a:solidFill>
                  <a:schemeClr val="bg1"/>
                </a:solidFill>
                <a:latin typeface="Arial" panose="020B0604020202020204" pitchFamily="34" charset="0"/>
                <a:cs typeface="Arial" panose="020B0604020202020204" pitchFamily="34" charset="0"/>
                <a:hlinkClick r:id="rId9"/>
              </a:rPr>
              <a:t>https://doi.org/10.1002/wps.2042</a:t>
            </a:r>
            <a:r>
              <a:rPr lang="en-GB" dirty="0">
                <a:solidFill>
                  <a:schemeClr val="bg1"/>
                </a:solidFill>
                <a:latin typeface="Arial" panose="020B0604020202020204" pitchFamily="34" charset="0"/>
                <a:cs typeface="Arial" panose="020B0604020202020204" pitchFamily="34" charset="0"/>
                <a:hlinkClick r:id="rId9"/>
              </a:rPr>
              <a:t>0</a:t>
            </a:r>
            <a:endParaRPr lang="en-GB" dirty="0">
              <a:solidFill>
                <a:schemeClr val="bg1"/>
              </a:solidFill>
              <a:latin typeface="Arial" panose="020B0604020202020204" pitchFamily="34" charset="0"/>
              <a:cs typeface="Arial" panose="020B0604020202020204" pitchFamily="34" charset="0"/>
            </a:endParaRPr>
          </a:p>
          <a:p>
            <a:pPr indent="457200"/>
            <a:endParaRPr lang="en-GB" dirty="0">
              <a:solidFill>
                <a:schemeClr val="bg1"/>
              </a:solidFill>
              <a:latin typeface="Arial" panose="020B0604020202020204" pitchFamily="34" charset="0"/>
              <a:cs typeface="Arial" panose="020B0604020202020204" pitchFamily="34" charset="0"/>
            </a:endParaRPr>
          </a:p>
          <a:p>
            <a:pPr indent="457200"/>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4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6F9710-8218-4EAC-96C5-4EAB7CA70F32}"/>
              </a:ext>
            </a:extLst>
          </p:cNvPr>
          <p:cNvSpPr txBox="1"/>
          <p:nvPr/>
        </p:nvSpPr>
        <p:spPr>
          <a:xfrm>
            <a:off x="244281" y="172453"/>
            <a:ext cx="11703438" cy="8402300"/>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References</a:t>
            </a:r>
          </a:p>
          <a:p>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Daly, M., </a:t>
            </a:r>
            <a:r>
              <a:rPr lang="en-GB" dirty="0" err="1">
                <a:solidFill>
                  <a:schemeClr val="bg1"/>
                </a:solidFill>
                <a:latin typeface="Arial" panose="020B0604020202020204" pitchFamily="34" charset="0"/>
                <a:cs typeface="Arial" panose="020B0604020202020204" pitchFamily="34" charset="0"/>
              </a:rPr>
              <a:t>Sutin</a:t>
            </a:r>
            <a:r>
              <a:rPr lang="en-GB" dirty="0">
                <a:solidFill>
                  <a:schemeClr val="bg1"/>
                </a:solidFill>
                <a:latin typeface="Arial" panose="020B0604020202020204" pitchFamily="34" charset="0"/>
                <a:cs typeface="Arial" panose="020B0604020202020204" pitchFamily="34" charset="0"/>
              </a:rPr>
              <a:t>, A., &amp; Robinson, E. (2020). Longitudinal changes in mental health and the COVID-19 pandemic: Evidence from the UK Household Longitudinal Study. Psychological Medicine. </a:t>
            </a:r>
            <a:r>
              <a:rPr lang="en-GB" dirty="0">
                <a:solidFill>
                  <a:schemeClr val="bg1"/>
                </a:solidFill>
                <a:latin typeface="Arial" panose="020B0604020202020204" pitchFamily="34" charset="0"/>
                <a:cs typeface="Arial" panose="020B0604020202020204" pitchFamily="34" charset="0"/>
                <a:hlinkClick r:id="rId3"/>
              </a:rPr>
              <a:t>https://doi.org/10.1017/S0033291720004432</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Frankish, H., Boyce, N., &amp; Horton, R. (2018). Mental health for all: a global goal. The Lancet, 392(10157), 1493–1494. </a:t>
            </a:r>
            <a:r>
              <a:rPr lang="en-GB" dirty="0">
                <a:solidFill>
                  <a:schemeClr val="bg1"/>
                </a:solidFill>
                <a:latin typeface="Arial" panose="020B0604020202020204" pitchFamily="34" charset="0"/>
                <a:cs typeface="Arial" panose="020B0604020202020204" pitchFamily="34" charset="0"/>
                <a:hlinkClick r:id="rId4"/>
              </a:rPr>
              <a:t>https://doi.org/10.1016/S0140-6736(18)32271-2</a:t>
            </a:r>
            <a:endParaRPr lang="en-GB" dirty="0">
              <a:solidFill>
                <a:schemeClr val="bg1"/>
              </a:solidFill>
              <a:latin typeface="Arial" panose="020B0604020202020204" pitchFamily="34" charset="0"/>
              <a:cs typeface="Arial" panose="020B0604020202020204" pitchFamily="34" charset="0"/>
            </a:endParaRPr>
          </a:p>
          <a:p>
            <a:pPr indent="457200"/>
            <a:r>
              <a:rPr lang="en-GB" dirty="0" err="1">
                <a:solidFill>
                  <a:schemeClr val="bg1"/>
                </a:solidFill>
                <a:latin typeface="Arial" panose="020B0604020202020204" pitchFamily="34" charset="0"/>
                <a:cs typeface="Arial" panose="020B0604020202020204" pitchFamily="34" charset="0"/>
              </a:rPr>
              <a:t>Gariépy</a:t>
            </a:r>
            <a:r>
              <a:rPr lang="en-GB" dirty="0">
                <a:solidFill>
                  <a:schemeClr val="bg1"/>
                </a:solidFill>
                <a:latin typeface="Arial" panose="020B0604020202020204" pitchFamily="34" charset="0"/>
                <a:cs typeface="Arial" panose="020B0604020202020204" pitchFamily="34" charset="0"/>
              </a:rPr>
              <a:t>, G., </a:t>
            </a:r>
            <a:r>
              <a:rPr lang="en-GB" dirty="0" err="1">
                <a:solidFill>
                  <a:schemeClr val="bg1"/>
                </a:solidFill>
                <a:latin typeface="Arial" panose="020B0604020202020204" pitchFamily="34" charset="0"/>
                <a:cs typeface="Arial" panose="020B0604020202020204" pitchFamily="34" charset="0"/>
              </a:rPr>
              <a:t>Honkaniemi</a:t>
            </a:r>
            <a:r>
              <a:rPr lang="en-GB" dirty="0">
                <a:solidFill>
                  <a:schemeClr val="bg1"/>
                </a:solidFill>
                <a:latin typeface="Arial" panose="020B0604020202020204" pitchFamily="34" charset="0"/>
                <a:cs typeface="Arial" panose="020B0604020202020204" pitchFamily="34" charset="0"/>
              </a:rPr>
              <a:t>, H., &amp; Quesnel-</a:t>
            </a:r>
            <a:r>
              <a:rPr lang="en-GB" dirty="0" err="1">
                <a:solidFill>
                  <a:schemeClr val="bg1"/>
                </a:solidFill>
                <a:latin typeface="Arial" panose="020B0604020202020204" pitchFamily="34" charset="0"/>
                <a:cs typeface="Arial" panose="020B0604020202020204" pitchFamily="34" charset="0"/>
              </a:rPr>
              <a:t>Vallée</a:t>
            </a:r>
            <a:r>
              <a:rPr lang="en-GB" dirty="0">
                <a:solidFill>
                  <a:schemeClr val="bg1"/>
                </a:solidFill>
                <a:latin typeface="Arial" panose="020B0604020202020204" pitchFamily="34" charset="0"/>
                <a:cs typeface="Arial" panose="020B0604020202020204" pitchFamily="34" charset="0"/>
              </a:rPr>
              <a:t>, A. (2016). Social support and protection from depression: systematic review of current findings in Western countries. British Journal of Psychiatry, 209(4), 284–293. </a:t>
            </a:r>
            <a:r>
              <a:rPr lang="en-GB" dirty="0">
                <a:solidFill>
                  <a:schemeClr val="bg1"/>
                </a:solidFill>
                <a:latin typeface="Arial" panose="020B0604020202020204" pitchFamily="34" charset="0"/>
                <a:cs typeface="Arial" panose="020B0604020202020204" pitchFamily="34" charset="0"/>
                <a:hlinkClick r:id="rId5"/>
              </a:rPr>
              <a:t>https://doi.org/10.1192/bjp.bp.115.169094</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Holmes, E. A., O’Connor, R. C., Perry, V. H., Tracey, I., </a:t>
            </a:r>
            <a:r>
              <a:rPr lang="en-GB" dirty="0" err="1">
                <a:solidFill>
                  <a:schemeClr val="bg1"/>
                </a:solidFill>
                <a:latin typeface="Arial" panose="020B0604020202020204" pitchFamily="34" charset="0"/>
                <a:cs typeface="Arial" panose="020B0604020202020204" pitchFamily="34" charset="0"/>
              </a:rPr>
              <a:t>Wessely</a:t>
            </a:r>
            <a:r>
              <a:rPr lang="en-GB" dirty="0">
                <a:solidFill>
                  <a:schemeClr val="bg1"/>
                </a:solidFill>
                <a:latin typeface="Arial" panose="020B0604020202020204" pitchFamily="34" charset="0"/>
                <a:cs typeface="Arial" panose="020B0604020202020204" pitchFamily="34" charset="0"/>
              </a:rPr>
              <a:t>, S., … </a:t>
            </a:r>
            <a:r>
              <a:rPr lang="en-GB" dirty="0" err="1">
                <a:solidFill>
                  <a:schemeClr val="bg1"/>
                </a:solidFill>
                <a:latin typeface="Arial" panose="020B0604020202020204" pitchFamily="34" charset="0"/>
                <a:cs typeface="Arial" panose="020B0604020202020204" pitchFamily="34" charset="0"/>
              </a:rPr>
              <a:t>Bullmore</a:t>
            </a:r>
            <a:r>
              <a:rPr lang="en-GB" dirty="0">
                <a:solidFill>
                  <a:schemeClr val="bg1"/>
                </a:solidFill>
                <a:latin typeface="Arial" panose="020B0604020202020204" pitchFamily="34" charset="0"/>
                <a:cs typeface="Arial" panose="020B0604020202020204" pitchFamily="34" charset="0"/>
              </a:rPr>
              <a:t>, E. (2020). Multidisciplinary research priorities for the COVID-19 pandemic: a call for action for mental health science. The Lancet Psychiatry, 0366(20), 1–14. </a:t>
            </a:r>
            <a:r>
              <a:rPr lang="en-GB" dirty="0">
                <a:solidFill>
                  <a:schemeClr val="bg1"/>
                </a:solidFill>
                <a:latin typeface="Arial" panose="020B0604020202020204" pitchFamily="34" charset="0"/>
                <a:cs typeface="Arial" panose="020B0604020202020204" pitchFamily="34" charset="0"/>
                <a:hlinkClick r:id="rId6"/>
              </a:rPr>
              <a:t>https://doi.org/10.1016/S2215-0366(20)30168-1</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House of Commons. (2021). Domestic abuse and Covid-19: A year into the pandemic. </a:t>
            </a:r>
            <a:r>
              <a:rPr lang="en-GB" dirty="0">
                <a:solidFill>
                  <a:schemeClr val="bg1"/>
                </a:solidFill>
                <a:latin typeface="Arial" panose="020B0604020202020204" pitchFamily="34" charset="0"/>
                <a:cs typeface="Arial" panose="020B0604020202020204" pitchFamily="34" charset="0"/>
                <a:hlinkClick r:id="rId7"/>
              </a:rPr>
              <a:t>https://commonslibrary.parliament.uk/domestic-abuse-and-covid-19-a-year-into-the-pandemic/</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Hwang, T.-J., </a:t>
            </a:r>
            <a:r>
              <a:rPr lang="en-GB" dirty="0" err="1">
                <a:solidFill>
                  <a:schemeClr val="bg1"/>
                </a:solidFill>
                <a:latin typeface="Arial" panose="020B0604020202020204" pitchFamily="34" charset="0"/>
                <a:cs typeface="Arial" panose="020B0604020202020204" pitchFamily="34" charset="0"/>
              </a:rPr>
              <a:t>Rabheru</a:t>
            </a:r>
            <a:r>
              <a:rPr lang="en-GB" dirty="0">
                <a:solidFill>
                  <a:schemeClr val="bg1"/>
                </a:solidFill>
                <a:latin typeface="Arial" panose="020B0604020202020204" pitchFamily="34" charset="0"/>
                <a:cs typeface="Arial" panose="020B0604020202020204" pitchFamily="34" charset="0"/>
              </a:rPr>
              <a:t>, K., </a:t>
            </a:r>
            <a:r>
              <a:rPr lang="en-GB" dirty="0" err="1">
                <a:solidFill>
                  <a:schemeClr val="bg1"/>
                </a:solidFill>
                <a:latin typeface="Arial" panose="020B0604020202020204" pitchFamily="34" charset="0"/>
                <a:cs typeface="Arial" panose="020B0604020202020204" pitchFamily="34" charset="0"/>
              </a:rPr>
              <a:t>Peisah</a:t>
            </a:r>
            <a:r>
              <a:rPr lang="en-GB" dirty="0">
                <a:solidFill>
                  <a:schemeClr val="bg1"/>
                </a:solidFill>
                <a:latin typeface="Arial" panose="020B0604020202020204" pitchFamily="34" charset="0"/>
                <a:cs typeface="Arial" panose="020B0604020202020204" pitchFamily="34" charset="0"/>
              </a:rPr>
              <a:t>, C., Reichman, W., &amp; Ikeda, M. (2020). Loneliness and social isolation during the COVID-19 pandemic. International Psychogeriatrics, 32(10), 1217–1220. </a:t>
            </a:r>
            <a:r>
              <a:rPr lang="en-GB" dirty="0">
                <a:solidFill>
                  <a:schemeClr val="bg1"/>
                </a:solidFill>
                <a:latin typeface="Arial" panose="020B0604020202020204" pitchFamily="34" charset="0"/>
                <a:cs typeface="Arial" panose="020B0604020202020204" pitchFamily="34" charset="0"/>
                <a:hlinkClick r:id="rId8"/>
              </a:rPr>
              <a:t>https://doi.org/10.1017/S1041610220000988</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Iob, E, </a:t>
            </a:r>
            <a:r>
              <a:rPr lang="en-GB" dirty="0" err="1">
                <a:solidFill>
                  <a:schemeClr val="bg1"/>
                </a:solidFill>
                <a:latin typeface="Arial" panose="020B0604020202020204" pitchFamily="34" charset="0"/>
                <a:cs typeface="Arial" panose="020B0604020202020204" pitchFamily="34" charset="0"/>
              </a:rPr>
              <a:t>Zaninotto</a:t>
            </a:r>
            <a:r>
              <a:rPr lang="en-GB" dirty="0">
                <a:solidFill>
                  <a:schemeClr val="bg1"/>
                </a:solidFill>
                <a:latin typeface="Arial" panose="020B0604020202020204" pitchFamily="34" charset="0"/>
                <a:cs typeface="Arial" panose="020B0604020202020204" pitchFamily="34" charset="0"/>
              </a:rPr>
              <a:t>, P., </a:t>
            </a:r>
            <a:r>
              <a:rPr lang="en-GB" dirty="0" err="1">
                <a:solidFill>
                  <a:schemeClr val="bg1"/>
                </a:solidFill>
                <a:latin typeface="Arial" panose="020B0604020202020204" pitchFamily="34" charset="0"/>
                <a:cs typeface="Arial" panose="020B0604020202020204" pitchFamily="34" charset="0"/>
              </a:rPr>
              <a:t>Demakakos</a:t>
            </a:r>
            <a:r>
              <a:rPr lang="en-GB" dirty="0">
                <a:solidFill>
                  <a:schemeClr val="bg1"/>
                </a:solidFill>
                <a:latin typeface="Arial" panose="020B0604020202020204" pitchFamily="34" charset="0"/>
                <a:cs typeface="Arial" panose="020B0604020202020204" pitchFamily="34" charset="0"/>
              </a:rPr>
              <a:t>, P., &amp; Steptoe, A. (2021). The immediate and longer-term impact of the COVID-19 pandemic on the mental health and wellbeing of older adults in England. </a:t>
            </a:r>
            <a:r>
              <a:rPr lang="en-GB" dirty="0" err="1">
                <a:solidFill>
                  <a:schemeClr val="bg1"/>
                </a:solidFill>
                <a:latin typeface="Arial" panose="020B0604020202020204" pitchFamily="34" charset="0"/>
                <a:cs typeface="Arial" panose="020B0604020202020204" pitchFamily="34" charset="0"/>
              </a:rPr>
              <a:t>MedRxiv</a:t>
            </a:r>
            <a:r>
              <a:rPr lang="en-GB" dirty="0">
                <a:solidFill>
                  <a:schemeClr val="bg1"/>
                </a:solidFill>
                <a:latin typeface="Arial" panose="020B0604020202020204" pitchFamily="34" charset="0"/>
                <a:cs typeface="Arial" panose="020B0604020202020204" pitchFamily="34" charset="0"/>
              </a:rPr>
              <a:t>, 2021.04.30.21256385. </a:t>
            </a:r>
            <a:r>
              <a:rPr lang="en-GB" dirty="0">
                <a:solidFill>
                  <a:schemeClr val="bg1"/>
                </a:solidFill>
                <a:latin typeface="Arial" panose="020B0604020202020204" pitchFamily="34" charset="0"/>
                <a:cs typeface="Arial" panose="020B0604020202020204" pitchFamily="34" charset="0"/>
                <a:hlinkClick r:id="rId9"/>
              </a:rPr>
              <a:t>https://doi.org/https://doi.org/10.1101/2021.04.30.21256385</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Iob, Eleonora, Frank, P., Steptoe, A., &amp; </a:t>
            </a:r>
            <a:r>
              <a:rPr lang="en-GB" dirty="0" err="1">
                <a:solidFill>
                  <a:schemeClr val="bg1"/>
                </a:solidFill>
                <a:latin typeface="Arial" panose="020B0604020202020204" pitchFamily="34" charset="0"/>
                <a:cs typeface="Arial" panose="020B0604020202020204" pitchFamily="34" charset="0"/>
              </a:rPr>
              <a:t>Fancourt</a:t>
            </a:r>
            <a:r>
              <a:rPr lang="en-GB" dirty="0">
                <a:solidFill>
                  <a:schemeClr val="bg1"/>
                </a:solidFill>
                <a:latin typeface="Arial" panose="020B0604020202020204" pitchFamily="34" charset="0"/>
                <a:cs typeface="Arial" panose="020B0604020202020204" pitchFamily="34" charset="0"/>
              </a:rPr>
              <a:t>, D. (2020). Levels of Severity of Depressive Symptoms Among At-Risk Groups in the UK During the COVID-19 Pandemic. JAMA Network Open, 3(10), e2026064. </a:t>
            </a:r>
            <a:r>
              <a:rPr lang="en-GB" dirty="0">
                <a:solidFill>
                  <a:schemeClr val="bg1"/>
                </a:solidFill>
                <a:latin typeface="Arial" panose="020B0604020202020204" pitchFamily="34" charset="0"/>
                <a:cs typeface="Arial" panose="020B0604020202020204" pitchFamily="34" charset="0"/>
                <a:hlinkClick r:id="rId10"/>
              </a:rPr>
              <a:t>https://doi.org/10.1001/jamanetworkopen.2020.26064</a:t>
            </a:r>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pPr indent="457200"/>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1514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6F9710-8218-4EAC-96C5-4EAB7CA70F32}"/>
              </a:ext>
            </a:extLst>
          </p:cNvPr>
          <p:cNvSpPr txBox="1"/>
          <p:nvPr/>
        </p:nvSpPr>
        <p:spPr>
          <a:xfrm>
            <a:off x="157783" y="172453"/>
            <a:ext cx="11703438" cy="8125301"/>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References</a:t>
            </a:r>
          </a:p>
          <a:p>
            <a:endParaRPr lang="en-GB" b="1"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Iob, Eleonora, Steptoe, A., &amp; </a:t>
            </a:r>
            <a:r>
              <a:rPr lang="en-GB" dirty="0" err="1">
                <a:solidFill>
                  <a:schemeClr val="bg1"/>
                </a:solidFill>
                <a:latin typeface="Arial" panose="020B0604020202020204" pitchFamily="34" charset="0"/>
                <a:cs typeface="Arial" panose="020B0604020202020204" pitchFamily="34" charset="0"/>
              </a:rPr>
              <a:t>Fancourt</a:t>
            </a:r>
            <a:r>
              <a:rPr lang="en-GB" dirty="0">
                <a:solidFill>
                  <a:schemeClr val="bg1"/>
                </a:solidFill>
                <a:latin typeface="Arial" panose="020B0604020202020204" pitchFamily="34" charset="0"/>
                <a:cs typeface="Arial" panose="020B0604020202020204" pitchFamily="34" charset="0"/>
              </a:rPr>
              <a:t>, D. (2020). Abuse, self-harm and suicidal ideation in the UK during the COVID-19 pandemic. The British Journal of Psychiatry, 217(4), 543–546. </a:t>
            </a:r>
            <a:r>
              <a:rPr lang="en-GB" dirty="0">
                <a:solidFill>
                  <a:schemeClr val="bg1"/>
                </a:solidFill>
                <a:latin typeface="Arial" panose="020B0604020202020204" pitchFamily="34" charset="0"/>
                <a:cs typeface="Arial" panose="020B0604020202020204" pitchFamily="34" charset="0"/>
                <a:hlinkClick r:id="rId3"/>
              </a:rPr>
              <a:t>https://doi.org/10.1192/bjp.2020.130</a:t>
            </a:r>
            <a:endParaRPr lang="en-GB" dirty="0">
              <a:solidFill>
                <a:schemeClr val="bg1"/>
              </a:solidFill>
              <a:latin typeface="Arial" panose="020B0604020202020204" pitchFamily="34" charset="0"/>
              <a:cs typeface="Arial" panose="020B0604020202020204" pitchFamily="34" charset="0"/>
            </a:endParaRPr>
          </a:p>
          <a:p>
            <a:pPr indent="457200"/>
            <a:r>
              <a:rPr lang="en-GB" dirty="0" err="1">
                <a:solidFill>
                  <a:schemeClr val="bg1"/>
                </a:solidFill>
                <a:latin typeface="Arial" panose="020B0604020202020204" pitchFamily="34" charset="0"/>
                <a:cs typeface="Arial" panose="020B0604020202020204" pitchFamily="34" charset="0"/>
              </a:rPr>
              <a:t>Lorant</a:t>
            </a:r>
            <a:r>
              <a:rPr lang="en-GB" dirty="0">
                <a:solidFill>
                  <a:schemeClr val="bg1"/>
                </a:solidFill>
                <a:latin typeface="Arial" panose="020B0604020202020204" pitchFamily="34" charset="0"/>
                <a:cs typeface="Arial" panose="020B0604020202020204" pitchFamily="34" charset="0"/>
              </a:rPr>
              <a:t>, V. (2003). Socioeconomic Inequalities in Depression: A Meta-Analysis. American Journal of Epidemiology, 157(2), 98–112. </a:t>
            </a:r>
            <a:r>
              <a:rPr lang="en-GB" dirty="0">
                <a:solidFill>
                  <a:schemeClr val="bg1"/>
                </a:solidFill>
                <a:latin typeface="Arial" panose="020B0604020202020204" pitchFamily="34" charset="0"/>
                <a:cs typeface="Arial" panose="020B0604020202020204" pitchFamily="34" charset="0"/>
                <a:hlinkClick r:id="rId4"/>
              </a:rPr>
              <a:t>https://doi.org/10.1093/aje/kwf182</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Luo, M., Guo, L., Yu, M., &amp; Wang, H. (2020). The psychological and mental impact of coronavirus disease 2019 (COVID-19) on medical staff and general public – A systematic review and meta-analysis. In Psychiatry Research (Vol. 291). Elsevier Ireland Ltd. </a:t>
            </a:r>
            <a:r>
              <a:rPr lang="en-GB" dirty="0">
                <a:solidFill>
                  <a:schemeClr val="bg1"/>
                </a:solidFill>
                <a:latin typeface="Arial" panose="020B0604020202020204" pitchFamily="34" charset="0"/>
                <a:cs typeface="Arial" panose="020B0604020202020204" pitchFamily="34" charset="0"/>
                <a:hlinkClick r:id="rId5"/>
              </a:rPr>
              <a:t>https://doi.org/10.1016/j.psychres.2020.113190</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Luo, Y., Chua, C. R., </a:t>
            </a:r>
            <a:r>
              <a:rPr lang="en-GB" dirty="0" err="1">
                <a:solidFill>
                  <a:schemeClr val="bg1"/>
                </a:solidFill>
                <a:latin typeface="Arial" panose="020B0604020202020204" pitchFamily="34" charset="0"/>
                <a:cs typeface="Arial" panose="020B0604020202020204" pitchFamily="34" charset="0"/>
              </a:rPr>
              <a:t>Xiong</a:t>
            </a:r>
            <a:r>
              <a:rPr lang="en-GB" dirty="0">
                <a:solidFill>
                  <a:schemeClr val="bg1"/>
                </a:solidFill>
                <a:latin typeface="Arial" panose="020B0604020202020204" pitchFamily="34" charset="0"/>
                <a:cs typeface="Arial" panose="020B0604020202020204" pitchFamily="34" charset="0"/>
              </a:rPr>
              <a:t>, Z., Ho, R. C., &amp; Ho, C. S. H. (2020). A Systematic Review of the Impact of Viral Respiratory Epidemics on Mental Health: An Implication on the Coronavirus Disease 2019 Pandemic. Frontiers in Psychiatry, 11, 565098. </a:t>
            </a:r>
            <a:r>
              <a:rPr lang="en-GB" dirty="0">
                <a:solidFill>
                  <a:schemeClr val="bg1"/>
                </a:solidFill>
                <a:latin typeface="Arial" panose="020B0604020202020204" pitchFamily="34" charset="0"/>
                <a:cs typeface="Arial" panose="020B0604020202020204" pitchFamily="34" charset="0"/>
                <a:hlinkClick r:id="rId6"/>
              </a:rPr>
              <a:t>https://doi.org/10.3389/fpsyt.2020.565098</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McManus, S., Gunnell, D., Cooper, C., Bebbington, P. E., Howard, L. M., … Appleby, L. (2019). Prevalence of non-suicidal self-harm and service contact in England, 2000–14: repeated cross-sectional surveys of the general population. The Lancet Psychiatry, 6(7), 573–581. </a:t>
            </a:r>
            <a:r>
              <a:rPr lang="en-GB" dirty="0">
                <a:solidFill>
                  <a:schemeClr val="bg1"/>
                </a:solidFill>
                <a:latin typeface="Arial" panose="020B0604020202020204" pitchFamily="34" charset="0"/>
                <a:cs typeface="Arial" panose="020B0604020202020204" pitchFamily="34" charset="0"/>
                <a:hlinkClick r:id="rId7"/>
              </a:rPr>
              <a:t>https://doi.org/10.1016/S2215-0366(19)30188-9</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McManus, T., Bebbington, P., Jenkins, R., &amp; </a:t>
            </a:r>
            <a:r>
              <a:rPr lang="en-GB" dirty="0" err="1">
                <a:solidFill>
                  <a:schemeClr val="bg1"/>
                </a:solidFill>
                <a:latin typeface="Arial" panose="020B0604020202020204" pitchFamily="34" charset="0"/>
                <a:cs typeface="Arial" panose="020B0604020202020204" pitchFamily="34" charset="0"/>
              </a:rPr>
              <a:t>Brugha</a:t>
            </a:r>
            <a:r>
              <a:rPr lang="en-GB" dirty="0">
                <a:solidFill>
                  <a:schemeClr val="bg1"/>
                </a:solidFill>
                <a:latin typeface="Arial" panose="020B0604020202020204" pitchFamily="34" charset="0"/>
                <a:cs typeface="Arial" panose="020B0604020202020204" pitchFamily="34" charset="0"/>
              </a:rPr>
              <a:t>, T. (2016). Mental health and wellbeing in England: Adult psychiatric morbidity survey 2014. Leeds: NHS Digital.</a:t>
            </a:r>
          </a:p>
          <a:p>
            <a:pPr indent="457200"/>
            <a:r>
              <a:rPr lang="en-GB" dirty="0">
                <a:solidFill>
                  <a:schemeClr val="bg1"/>
                </a:solidFill>
                <a:latin typeface="Arial" panose="020B0604020202020204" pitchFamily="34" charset="0"/>
                <a:cs typeface="Arial" panose="020B0604020202020204" pitchFamily="34" charset="0"/>
              </a:rPr>
              <a:t>Meyer, J., McDowell, C., Lansing, J., Brower, C., Smith, L., … Herring, M. (2020). Changes in physical activity and sedentary </a:t>
            </a:r>
            <a:r>
              <a:rPr lang="en-GB" dirty="0" err="1">
                <a:solidFill>
                  <a:schemeClr val="bg1"/>
                </a:solidFill>
                <a:latin typeface="Arial" panose="020B0604020202020204" pitchFamily="34" charset="0"/>
                <a:cs typeface="Arial" panose="020B0604020202020204" pitchFamily="34" charset="0"/>
              </a:rPr>
              <a:t>behavior</a:t>
            </a:r>
            <a:r>
              <a:rPr lang="en-GB" dirty="0">
                <a:solidFill>
                  <a:schemeClr val="bg1"/>
                </a:solidFill>
                <a:latin typeface="Arial" panose="020B0604020202020204" pitchFamily="34" charset="0"/>
                <a:cs typeface="Arial" panose="020B0604020202020204" pitchFamily="34" charset="0"/>
              </a:rPr>
              <a:t> in response to covid-19 and their associations with mental health in 3052 us adults. International Journal of Environmental Research and Public Health, 17(18), 1–13. </a:t>
            </a:r>
            <a:r>
              <a:rPr lang="en-GB" dirty="0">
                <a:solidFill>
                  <a:schemeClr val="bg1"/>
                </a:solidFill>
                <a:latin typeface="Arial" panose="020B0604020202020204" pitchFamily="34" charset="0"/>
                <a:cs typeface="Arial" panose="020B0604020202020204" pitchFamily="34" charset="0"/>
                <a:hlinkClick r:id="rId8"/>
              </a:rPr>
              <a:t>https://doi.org/10.3390/ijerph17186469</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Newlove-Delgado, T., McManus, S., Sadler, K., Thandi, S., Vizard, T., … Ford, T. (2021). Child mental health in England before and during the COVID-19 lockdown. The Lancet Psychiatry, 8(5), 353–354. </a:t>
            </a:r>
            <a:r>
              <a:rPr lang="en-GB" dirty="0">
                <a:solidFill>
                  <a:schemeClr val="bg1"/>
                </a:solidFill>
                <a:latin typeface="Arial" panose="020B0604020202020204" pitchFamily="34" charset="0"/>
                <a:cs typeface="Arial" panose="020B0604020202020204" pitchFamily="34" charset="0"/>
                <a:hlinkClick r:id="rId9"/>
              </a:rPr>
              <a:t>https://doi.org/10.1016/S2215-0366(20)30570-8</a:t>
            </a:r>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pPr indent="457200"/>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6071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6F9710-8218-4EAC-96C5-4EAB7CA70F32}"/>
              </a:ext>
            </a:extLst>
          </p:cNvPr>
          <p:cNvSpPr txBox="1"/>
          <p:nvPr/>
        </p:nvSpPr>
        <p:spPr>
          <a:xfrm>
            <a:off x="244281" y="172453"/>
            <a:ext cx="11703438" cy="6740307"/>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References</a:t>
            </a:r>
          </a:p>
          <a:p>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OECD/EU. (2018). Health at a Glance: Europe 2018: State of Health in the EU Cycle. OECD Publishing. </a:t>
            </a:r>
            <a:r>
              <a:rPr lang="en-GB" dirty="0">
                <a:solidFill>
                  <a:schemeClr val="bg1"/>
                </a:solidFill>
                <a:latin typeface="Arial" panose="020B0604020202020204" pitchFamily="34" charset="0"/>
                <a:cs typeface="Arial" panose="020B0604020202020204" pitchFamily="34" charset="0"/>
                <a:hlinkClick r:id="rId2"/>
              </a:rPr>
              <a:t>https://doi.org/10.1787/fd41e65f-es</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ONS. (2020). Domestic abuse in England and Wales overview - Office for National Statistics. </a:t>
            </a:r>
            <a:r>
              <a:rPr lang="en-GB" dirty="0">
                <a:solidFill>
                  <a:schemeClr val="bg1"/>
                </a:solidFill>
                <a:latin typeface="Arial" panose="020B0604020202020204" pitchFamily="34" charset="0"/>
                <a:cs typeface="Arial" panose="020B0604020202020204" pitchFamily="34" charset="0"/>
                <a:hlinkClick r:id="rId3"/>
              </a:rPr>
              <a:t>https://www.ons.gov.uk/peoplepopulationandcommunity/crimeandjustice/bulletins/domesticabuseinenglandandwalesoverview/november2020</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ONS. (2021). Employment in the UK - Office for National Statistics. </a:t>
            </a:r>
            <a:r>
              <a:rPr lang="en-GB" dirty="0">
                <a:solidFill>
                  <a:schemeClr val="bg1"/>
                </a:solidFill>
                <a:latin typeface="Arial" panose="020B0604020202020204" pitchFamily="34" charset="0"/>
                <a:cs typeface="Arial" panose="020B0604020202020204" pitchFamily="34" charset="0"/>
                <a:hlinkClick r:id="rId4"/>
              </a:rPr>
              <a:t>https://www.ons.gov.uk/employmentandlabourmarket/peopleinwork/employmentandemployeetypes/bulletins/employmentintheuk/february2021</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Pierce, M., Hope, H., Ford, T., Hatch, S., </a:t>
            </a:r>
            <a:r>
              <a:rPr lang="en-GB" dirty="0" err="1">
                <a:solidFill>
                  <a:schemeClr val="bg1"/>
                </a:solidFill>
                <a:latin typeface="Arial" panose="020B0604020202020204" pitchFamily="34" charset="0"/>
                <a:cs typeface="Arial" panose="020B0604020202020204" pitchFamily="34" charset="0"/>
              </a:rPr>
              <a:t>Hotopf</a:t>
            </a:r>
            <a:r>
              <a:rPr lang="en-GB" dirty="0">
                <a:solidFill>
                  <a:schemeClr val="bg1"/>
                </a:solidFill>
                <a:latin typeface="Arial" panose="020B0604020202020204" pitchFamily="34" charset="0"/>
                <a:cs typeface="Arial" panose="020B0604020202020204" pitchFamily="34" charset="0"/>
              </a:rPr>
              <a:t>, M., … Abel, K. M. (2020). Mental health before and during the COVID-19 pandemic: a longitudinal probability sample survey of the UK population. The Lancet Psychiatry, 7(10), 883–892. </a:t>
            </a:r>
            <a:r>
              <a:rPr lang="en-GB" dirty="0">
                <a:solidFill>
                  <a:schemeClr val="bg1"/>
                </a:solidFill>
                <a:latin typeface="Arial" panose="020B0604020202020204" pitchFamily="34" charset="0"/>
                <a:cs typeface="Arial" panose="020B0604020202020204" pitchFamily="34" charset="0"/>
                <a:hlinkClick r:id="rId5"/>
              </a:rPr>
              <a:t>https://doi.org/10.1016/S2215-0366(20)30308-4</a:t>
            </a:r>
            <a:endParaRPr lang="en-GB" dirty="0">
              <a:solidFill>
                <a:schemeClr val="bg1"/>
              </a:solidFill>
              <a:latin typeface="Arial" panose="020B0604020202020204" pitchFamily="34" charset="0"/>
              <a:cs typeface="Arial" panose="020B0604020202020204" pitchFamily="34" charset="0"/>
            </a:endParaRPr>
          </a:p>
          <a:p>
            <a:pPr indent="457200"/>
            <a:r>
              <a:rPr lang="en-GB" dirty="0" err="1">
                <a:solidFill>
                  <a:schemeClr val="bg1"/>
                </a:solidFill>
                <a:latin typeface="Arial" panose="020B0604020202020204" pitchFamily="34" charset="0"/>
                <a:cs typeface="Arial" panose="020B0604020202020204" pitchFamily="34" charset="0"/>
              </a:rPr>
              <a:t>Puccinelli</a:t>
            </a:r>
            <a:r>
              <a:rPr lang="en-GB" dirty="0">
                <a:solidFill>
                  <a:schemeClr val="bg1"/>
                </a:solidFill>
                <a:latin typeface="Arial" panose="020B0604020202020204" pitchFamily="34" charset="0"/>
                <a:cs typeface="Arial" panose="020B0604020202020204" pitchFamily="34" charset="0"/>
              </a:rPr>
              <a:t>, P. J., da Costa, T. S., </a:t>
            </a:r>
            <a:r>
              <a:rPr lang="en-GB" dirty="0" err="1">
                <a:solidFill>
                  <a:schemeClr val="bg1"/>
                </a:solidFill>
                <a:latin typeface="Arial" panose="020B0604020202020204" pitchFamily="34" charset="0"/>
                <a:cs typeface="Arial" panose="020B0604020202020204" pitchFamily="34" charset="0"/>
              </a:rPr>
              <a:t>Seffrin</a:t>
            </a:r>
            <a:r>
              <a:rPr lang="en-GB" dirty="0">
                <a:solidFill>
                  <a:schemeClr val="bg1"/>
                </a:solidFill>
                <a:latin typeface="Arial" panose="020B0604020202020204" pitchFamily="34" charset="0"/>
                <a:cs typeface="Arial" panose="020B0604020202020204" pitchFamily="34" charset="0"/>
              </a:rPr>
              <a:t>, A., de Lira, C. A. B., </a:t>
            </a:r>
            <a:r>
              <a:rPr lang="en-GB" dirty="0" err="1">
                <a:solidFill>
                  <a:schemeClr val="bg1"/>
                </a:solidFill>
                <a:latin typeface="Arial" panose="020B0604020202020204" pitchFamily="34" charset="0"/>
                <a:cs typeface="Arial" panose="020B0604020202020204" pitchFamily="34" charset="0"/>
              </a:rPr>
              <a:t>Vancini</a:t>
            </a:r>
            <a:r>
              <a:rPr lang="en-GB" dirty="0">
                <a:solidFill>
                  <a:schemeClr val="bg1"/>
                </a:solidFill>
                <a:latin typeface="Arial" panose="020B0604020202020204" pitchFamily="34" charset="0"/>
                <a:cs typeface="Arial" panose="020B0604020202020204" pitchFamily="34" charset="0"/>
              </a:rPr>
              <a:t>, R. L., … Andrade, M. S. (2021). Reduced level of physical activity during COVID-19 pandemic is associated with depression and anxiety levels: an internet-based survey. BMC Public Health, 21(1), 1–11. </a:t>
            </a:r>
            <a:r>
              <a:rPr lang="en-GB" dirty="0">
                <a:solidFill>
                  <a:schemeClr val="bg1"/>
                </a:solidFill>
                <a:latin typeface="Arial" panose="020B0604020202020204" pitchFamily="34" charset="0"/>
                <a:cs typeface="Arial" panose="020B0604020202020204" pitchFamily="34" charset="0"/>
                <a:hlinkClick r:id="rId6"/>
              </a:rPr>
              <a:t>https://doi.org/10.1186/s12889-021-10470-z</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Robinson, E., </a:t>
            </a:r>
            <a:r>
              <a:rPr lang="en-GB" dirty="0" err="1">
                <a:solidFill>
                  <a:schemeClr val="bg1"/>
                </a:solidFill>
                <a:latin typeface="Arial" panose="020B0604020202020204" pitchFamily="34" charset="0"/>
                <a:cs typeface="Arial" panose="020B0604020202020204" pitchFamily="34" charset="0"/>
              </a:rPr>
              <a:t>Sutin</a:t>
            </a:r>
            <a:r>
              <a:rPr lang="en-GB" dirty="0">
                <a:solidFill>
                  <a:schemeClr val="bg1"/>
                </a:solidFill>
                <a:latin typeface="Arial" panose="020B0604020202020204" pitchFamily="34" charset="0"/>
                <a:cs typeface="Arial" panose="020B0604020202020204" pitchFamily="34" charset="0"/>
              </a:rPr>
              <a:t>, A. R., Daly, M., &amp; Jones, A. (2021). A systematic review and meta-analysis of longitudinal cohort studies comparing mental health before versus during the COVID-19 pandemic. </a:t>
            </a:r>
            <a:r>
              <a:rPr lang="en-GB" dirty="0" err="1">
                <a:solidFill>
                  <a:schemeClr val="bg1"/>
                </a:solidFill>
                <a:latin typeface="Arial" panose="020B0604020202020204" pitchFamily="34" charset="0"/>
                <a:cs typeface="Arial" panose="020B0604020202020204" pitchFamily="34" charset="0"/>
              </a:rPr>
              <a:t>MedRxiv</a:t>
            </a:r>
            <a:r>
              <a:rPr lang="en-GB" dirty="0">
                <a:solidFill>
                  <a:schemeClr val="bg1"/>
                </a:solidFill>
                <a:latin typeface="Arial" panose="020B0604020202020204" pitchFamily="34" charset="0"/>
                <a:cs typeface="Arial" panose="020B0604020202020204" pitchFamily="34" charset="0"/>
              </a:rPr>
              <a:t>, 2021.03.04.21252921. </a:t>
            </a:r>
            <a:r>
              <a:rPr lang="en-GB" dirty="0">
                <a:solidFill>
                  <a:schemeClr val="bg1"/>
                </a:solidFill>
                <a:latin typeface="Arial" panose="020B0604020202020204" pitchFamily="34" charset="0"/>
                <a:cs typeface="Arial" panose="020B0604020202020204" pitchFamily="34" charset="0"/>
                <a:hlinkClick r:id="rId7"/>
              </a:rPr>
              <a:t>https://doi.org/10.1101/2021.03.04.21252921</a:t>
            </a:r>
            <a:endParaRPr lang="en-GB" dirty="0">
              <a:solidFill>
                <a:schemeClr val="bg1"/>
              </a:solidFill>
              <a:latin typeface="Arial" panose="020B0604020202020204" pitchFamily="34" charset="0"/>
              <a:cs typeface="Arial" panose="020B0604020202020204" pitchFamily="34" charset="0"/>
            </a:endParaRPr>
          </a:p>
          <a:p>
            <a:pPr indent="457200"/>
            <a:r>
              <a:rPr lang="en-GB" dirty="0" err="1">
                <a:solidFill>
                  <a:schemeClr val="bg1"/>
                </a:solidFill>
                <a:latin typeface="Arial" panose="020B0604020202020204" pitchFamily="34" charset="0"/>
                <a:cs typeface="Arial" panose="020B0604020202020204" pitchFamily="34" charset="0"/>
              </a:rPr>
              <a:t>Sidpra</a:t>
            </a:r>
            <a:r>
              <a:rPr lang="en-GB" dirty="0">
                <a:solidFill>
                  <a:schemeClr val="bg1"/>
                </a:solidFill>
                <a:latin typeface="Arial" panose="020B0604020202020204" pitchFamily="34" charset="0"/>
                <a:cs typeface="Arial" panose="020B0604020202020204" pitchFamily="34" charset="0"/>
              </a:rPr>
              <a:t>, J., </a:t>
            </a:r>
            <a:r>
              <a:rPr lang="en-GB" dirty="0" err="1">
                <a:solidFill>
                  <a:schemeClr val="bg1"/>
                </a:solidFill>
                <a:latin typeface="Arial" panose="020B0604020202020204" pitchFamily="34" charset="0"/>
                <a:cs typeface="Arial" panose="020B0604020202020204" pitchFamily="34" charset="0"/>
              </a:rPr>
              <a:t>Abomeli</a:t>
            </a:r>
            <a:r>
              <a:rPr lang="en-GB" dirty="0">
                <a:solidFill>
                  <a:schemeClr val="bg1"/>
                </a:solidFill>
                <a:latin typeface="Arial" panose="020B0604020202020204" pitchFamily="34" charset="0"/>
                <a:cs typeface="Arial" panose="020B0604020202020204" pitchFamily="34" charset="0"/>
              </a:rPr>
              <a:t>, D., Hameed, B., Baker, J., &amp; Mankad, K. (2021). Rise in the incidence of abusive head trauma during the COVID-19 pandemic. Archives of Disease in Childhood, 106(3), e14–e14. </a:t>
            </a:r>
            <a:r>
              <a:rPr lang="en-GB" dirty="0">
                <a:solidFill>
                  <a:schemeClr val="bg1"/>
                </a:solidFill>
                <a:latin typeface="Arial" panose="020B0604020202020204" pitchFamily="34" charset="0"/>
                <a:cs typeface="Arial" panose="020B0604020202020204" pitchFamily="34" charset="0"/>
                <a:hlinkClick r:id="rId8"/>
              </a:rPr>
              <a:t>https://doi.org/10.1136/archdischild-2020-319872</a:t>
            </a:r>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417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6F9710-8218-4EAC-96C5-4EAB7CA70F32}"/>
              </a:ext>
            </a:extLst>
          </p:cNvPr>
          <p:cNvSpPr txBox="1"/>
          <p:nvPr/>
        </p:nvSpPr>
        <p:spPr>
          <a:xfrm>
            <a:off x="244281" y="172453"/>
            <a:ext cx="11703438" cy="535531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References</a:t>
            </a:r>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Steel, Z., </a:t>
            </a:r>
            <a:r>
              <a:rPr lang="en-GB" dirty="0" err="1">
                <a:solidFill>
                  <a:schemeClr val="bg1"/>
                </a:solidFill>
                <a:latin typeface="Arial" panose="020B0604020202020204" pitchFamily="34" charset="0"/>
                <a:cs typeface="Arial" panose="020B0604020202020204" pitchFamily="34" charset="0"/>
              </a:rPr>
              <a:t>Marnane</a:t>
            </a:r>
            <a:r>
              <a:rPr lang="en-GB" dirty="0">
                <a:solidFill>
                  <a:schemeClr val="bg1"/>
                </a:solidFill>
                <a:latin typeface="Arial" panose="020B0604020202020204" pitchFamily="34" charset="0"/>
                <a:cs typeface="Arial" panose="020B0604020202020204" pitchFamily="34" charset="0"/>
              </a:rPr>
              <a:t>, C., </a:t>
            </a:r>
            <a:r>
              <a:rPr lang="en-GB" dirty="0" err="1">
                <a:solidFill>
                  <a:schemeClr val="bg1"/>
                </a:solidFill>
                <a:latin typeface="Arial" panose="020B0604020202020204" pitchFamily="34" charset="0"/>
                <a:cs typeface="Arial" panose="020B0604020202020204" pitchFamily="34" charset="0"/>
              </a:rPr>
              <a:t>Iranpour</a:t>
            </a:r>
            <a:r>
              <a:rPr lang="en-GB" dirty="0">
                <a:solidFill>
                  <a:schemeClr val="bg1"/>
                </a:solidFill>
                <a:latin typeface="Arial" panose="020B0604020202020204" pitchFamily="34" charset="0"/>
                <a:cs typeface="Arial" panose="020B0604020202020204" pitchFamily="34" charset="0"/>
              </a:rPr>
              <a:t>, C., Chey, T., Jackson, J. W., … </a:t>
            </a:r>
            <a:r>
              <a:rPr lang="en-GB" dirty="0" err="1">
                <a:solidFill>
                  <a:schemeClr val="bg1"/>
                </a:solidFill>
                <a:latin typeface="Arial" panose="020B0604020202020204" pitchFamily="34" charset="0"/>
                <a:cs typeface="Arial" panose="020B0604020202020204" pitchFamily="34" charset="0"/>
              </a:rPr>
              <a:t>Silove</a:t>
            </a:r>
            <a:r>
              <a:rPr lang="en-GB" dirty="0">
                <a:solidFill>
                  <a:schemeClr val="bg1"/>
                </a:solidFill>
                <a:latin typeface="Arial" panose="020B0604020202020204" pitchFamily="34" charset="0"/>
                <a:cs typeface="Arial" panose="020B0604020202020204" pitchFamily="34" charset="0"/>
              </a:rPr>
              <a:t>, D. (2014). The global prevalence of common mental disorders: A systematic review and meta-analysis 1980-2013. International Journal of Epidemiology, 43(2), 476–493. </a:t>
            </a:r>
            <a:r>
              <a:rPr lang="en-GB" dirty="0">
                <a:solidFill>
                  <a:schemeClr val="bg1"/>
                </a:solidFill>
                <a:latin typeface="Arial" panose="020B0604020202020204" pitchFamily="34" charset="0"/>
                <a:cs typeface="Arial" panose="020B0604020202020204" pitchFamily="34" charset="0"/>
                <a:hlinkClick r:id="rId3"/>
              </a:rPr>
              <a:t>https://doi.org/10.1093/ije/dyu038</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Usher, K., Bhullar, N., Durkin, J., </a:t>
            </a:r>
            <a:r>
              <a:rPr lang="en-GB" dirty="0" err="1">
                <a:solidFill>
                  <a:schemeClr val="bg1"/>
                </a:solidFill>
                <a:latin typeface="Arial" panose="020B0604020202020204" pitchFamily="34" charset="0"/>
                <a:cs typeface="Arial" panose="020B0604020202020204" pitchFamily="34" charset="0"/>
              </a:rPr>
              <a:t>Gyamfi</a:t>
            </a:r>
            <a:r>
              <a:rPr lang="en-GB" dirty="0">
                <a:solidFill>
                  <a:schemeClr val="bg1"/>
                </a:solidFill>
                <a:latin typeface="Arial" panose="020B0604020202020204" pitchFamily="34" charset="0"/>
                <a:cs typeface="Arial" panose="020B0604020202020204" pitchFamily="34" charset="0"/>
              </a:rPr>
              <a:t>, N., &amp; Jackson, D. (2020). Family violence and COVID‐19: Increased vulnerability and reduced options for support. International Journal of Mental Health Nursing. </a:t>
            </a:r>
            <a:r>
              <a:rPr lang="en-GB" dirty="0">
                <a:solidFill>
                  <a:schemeClr val="bg1"/>
                </a:solidFill>
                <a:latin typeface="Arial" panose="020B0604020202020204" pitchFamily="34" charset="0"/>
                <a:cs typeface="Arial" panose="020B0604020202020204" pitchFamily="34" charset="0"/>
                <a:hlinkClick r:id="rId4"/>
              </a:rPr>
              <a:t>https://doi.org/10.1111/inm.12735</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WHO. (2019). Global health estimates: Leading causes of DALYs. </a:t>
            </a:r>
            <a:r>
              <a:rPr lang="en-GB" dirty="0">
                <a:solidFill>
                  <a:schemeClr val="bg1"/>
                </a:solidFill>
                <a:latin typeface="Arial" panose="020B0604020202020204" pitchFamily="34" charset="0"/>
                <a:cs typeface="Arial" panose="020B0604020202020204" pitchFamily="34" charset="0"/>
                <a:hlinkClick r:id="rId5"/>
              </a:rPr>
              <a:t>https://www.who.int/data/gho/data/themes/mortality-and-global-health-estimates/global-health-estimates-leading-causes-of-dalys</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World Bank. (2020, January). COVID-19 to Add as Many as 150 Million Extreme Poor by 2021. </a:t>
            </a:r>
            <a:r>
              <a:rPr lang="en-GB" dirty="0">
                <a:solidFill>
                  <a:schemeClr val="bg1"/>
                </a:solidFill>
                <a:latin typeface="Arial" panose="020B0604020202020204" pitchFamily="34" charset="0"/>
                <a:cs typeface="Arial" panose="020B0604020202020204" pitchFamily="34" charset="0"/>
                <a:hlinkClick r:id="rId6"/>
              </a:rPr>
              <a:t>https://www.worldbank.org/en/news/press-release/2020/10/07/covid-19-to-add-as-many-as-150-million-extreme-poor-by-2021</a:t>
            </a:r>
            <a:endParaRPr lang="en-GB" dirty="0">
              <a:solidFill>
                <a:schemeClr val="bg1"/>
              </a:solidFill>
              <a:latin typeface="Arial" panose="020B0604020202020204" pitchFamily="34" charset="0"/>
              <a:cs typeface="Arial" panose="020B0604020202020204" pitchFamily="34" charset="0"/>
            </a:endParaRPr>
          </a:p>
          <a:p>
            <a:pPr indent="457200"/>
            <a:r>
              <a:rPr lang="en-GB" dirty="0">
                <a:solidFill>
                  <a:schemeClr val="bg1"/>
                </a:solidFill>
                <a:latin typeface="Arial" panose="020B0604020202020204" pitchFamily="34" charset="0"/>
                <a:cs typeface="Arial" panose="020B0604020202020204" pitchFamily="34" charset="0"/>
              </a:rPr>
              <a:t>World Health Organization. (2017). Depression and other common mental disorders: global health estimates. </a:t>
            </a:r>
            <a:r>
              <a:rPr lang="en-GB" dirty="0">
                <a:solidFill>
                  <a:schemeClr val="bg1"/>
                </a:solidFill>
                <a:latin typeface="Arial" panose="020B0604020202020204" pitchFamily="34" charset="0"/>
                <a:cs typeface="Arial" panose="020B0604020202020204" pitchFamily="34" charset="0"/>
                <a:hlinkClick r:id="rId7"/>
              </a:rPr>
              <a:t>https://doi.org/10.1002/mas</a:t>
            </a:r>
            <a:endParaRPr lang="en-GB" dirty="0">
              <a:solidFill>
                <a:schemeClr val="bg1"/>
              </a:solidFill>
              <a:latin typeface="Arial" panose="020B0604020202020204" pitchFamily="34" charset="0"/>
              <a:cs typeface="Arial" panose="020B0604020202020204" pitchFamily="34" charset="0"/>
            </a:endParaRPr>
          </a:p>
          <a:p>
            <a:pPr indent="457200"/>
            <a:endParaRPr lang="en-GB" dirty="0">
              <a:solidFill>
                <a:schemeClr val="bg1"/>
              </a:solidFill>
              <a:latin typeface="Arial" panose="020B0604020202020204" pitchFamily="34" charset="0"/>
              <a:cs typeface="Arial" panose="020B0604020202020204" pitchFamily="34" charset="0"/>
            </a:endParaRPr>
          </a:p>
          <a:p>
            <a:pPr indent="457200"/>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114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4FBE49-F5F8-46DF-80A0-BF8441A8B408}"/>
              </a:ext>
            </a:extLst>
          </p:cNvPr>
          <p:cNvSpPr txBox="1"/>
          <p:nvPr/>
        </p:nvSpPr>
        <p:spPr>
          <a:xfrm>
            <a:off x="454973" y="1391312"/>
            <a:ext cx="8903340" cy="5386090"/>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Psychosocial effects of the COVID-19 pandemic</a:t>
            </a:r>
          </a:p>
          <a:p>
            <a:r>
              <a:rPr lang="en-GB" sz="2200" b="1" dirty="0">
                <a:solidFill>
                  <a:schemeClr val="bg1"/>
                </a:solidFill>
                <a:latin typeface="Arial" panose="020B0604020202020204" pitchFamily="34" charset="0"/>
                <a:cs typeface="Arial" panose="020B0604020202020204" pitchFamily="34" charset="0"/>
              </a:rPr>
              <a:t> </a:t>
            </a:r>
            <a:r>
              <a:rPr lang="en-GB" sz="2000" b="1" dirty="0">
                <a:solidFill>
                  <a:schemeClr val="bg1"/>
                </a:solidFill>
                <a:latin typeface="Arial" panose="020B0604020202020204" pitchFamily="34" charset="0"/>
                <a:cs typeface="Arial" panose="020B0604020202020204" pitchFamily="34" charset="0"/>
              </a:rPr>
              <a:t>(</a:t>
            </a:r>
            <a:r>
              <a:rPr lang="da-DK" sz="2000" dirty="0">
                <a:solidFill>
                  <a:schemeClr val="bg1"/>
                </a:solidFill>
                <a:latin typeface="Arial" panose="020B0604020202020204" pitchFamily="34" charset="0"/>
                <a:cs typeface="Arial" panose="020B0604020202020204" pitchFamily="34" charset="0"/>
              </a:rPr>
              <a:t>Brooks et al., 2020; Holmes et al., 2020) </a:t>
            </a:r>
            <a:endParaRPr lang="en-GB" sz="2000" b="1" dirty="0">
              <a:solidFill>
                <a:schemeClr val="bg1"/>
              </a:solidFill>
              <a:latin typeface="Arial" panose="020B0604020202020204" pitchFamily="34" charset="0"/>
              <a:cs typeface="Arial" panose="020B0604020202020204" pitchFamily="34" charset="0"/>
            </a:endParaRPr>
          </a:p>
          <a:p>
            <a:endParaRPr lang="en-GB" sz="2000" b="1" dirty="0">
              <a:solidFill>
                <a:schemeClr val="bg1"/>
              </a:solidFill>
              <a:latin typeface="Arial" panose="020B0604020202020204" pitchFamily="34" charset="0"/>
              <a:cs typeface="Arial" panose="020B0604020202020204" pitchFamily="34" charset="0"/>
            </a:endParaRPr>
          </a:p>
          <a:p>
            <a:r>
              <a:rPr lang="en-GB" sz="2000" dirty="0">
                <a:solidFill>
                  <a:schemeClr val="accent5">
                    <a:lumMod val="60000"/>
                    <a:lumOff val="40000"/>
                  </a:schemeClr>
                </a:solidFill>
                <a:latin typeface="Arial" panose="020B0604020202020204" pitchFamily="34" charset="0"/>
                <a:cs typeface="Arial" panose="020B0604020202020204" pitchFamily="34" charset="0"/>
              </a:rPr>
              <a:t>COVID-19-related stressors:  </a:t>
            </a:r>
          </a:p>
          <a:p>
            <a:endParaRPr lang="en-GB"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Economic adversity (e.g. loss of employment, financial instability, poverty) (</a:t>
            </a:r>
            <a:r>
              <a:rPr lang="da-DK" sz="2000" dirty="0">
                <a:solidFill>
                  <a:schemeClr val="bg1"/>
                </a:solidFill>
                <a:latin typeface="Arial" panose="020B0604020202020204" pitchFamily="34" charset="0"/>
                <a:cs typeface="Arial" panose="020B0604020202020204" pitchFamily="34" charset="0"/>
              </a:rPr>
              <a:t>World Bank, 2020; </a:t>
            </a:r>
            <a:r>
              <a:rPr lang="en-GB" sz="2000" dirty="0">
                <a:solidFill>
                  <a:schemeClr val="bg1"/>
                </a:solidFill>
                <a:latin typeface="Arial" panose="020B0604020202020204" pitchFamily="34" charset="0"/>
                <a:cs typeface="Arial" panose="020B0604020202020204" pitchFamily="34" charset="0"/>
              </a:rPr>
              <a:t>ONS, 2021</a:t>
            </a:r>
            <a:r>
              <a:rPr lang="da-DK" sz="2000" dirty="0">
                <a:solidFill>
                  <a:schemeClr val="bg1"/>
                </a:solidFill>
                <a:latin typeface="Arial" panose="020B0604020202020204" pitchFamily="34" charset="0"/>
                <a:cs typeface="Arial" panose="020B0604020202020204" pitchFamily="34" charset="0"/>
              </a:rPr>
              <a:t>) </a:t>
            </a:r>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Social isolation, loneliness, and physical inactivity (Ammar et al., 2020; Hwang et al., 2020; Meyer et al., 2020; </a:t>
            </a:r>
            <a:r>
              <a:rPr lang="en-GB" sz="2000" dirty="0" err="1">
                <a:solidFill>
                  <a:schemeClr val="bg1"/>
                </a:solidFill>
                <a:latin typeface="Arial" panose="020B0604020202020204" pitchFamily="34" charset="0"/>
                <a:cs typeface="Arial" panose="020B0604020202020204" pitchFamily="34" charset="0"/>
              </a:rPr>
              <a:t>Puccinelli</a:t>
            </a:r>
            <a:r>
              <a:rPr lang="en-GB" sz="2000" dirty="0">
                <a:solidFill>
                  <a:schemeClr val="bg1"/>
                </a:solidFill>
                <a:latin typeface="Arial" panose="020B0604020202020204" pitchFamily="34" charset="0"/>
                <a:cs typeface="Arial" panose="020B0604020202020204" pitchFamily="34" charset="0"/>
              </a:rPr>
              <a:t> et al., 2021)</a:t>
            </a:r>
          </a:p>
          <a:p>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Illness or death of relatives/friends and fear of the virus </a:t>
            </a:r>
          </a:p>
          <a:p>
            <a:pPr marL="342900"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Reduced access to health and social care services (</a:t>
            </a:r>
            <a:r>
              <a:rPr lang="da-DK" sz="2000" dirty="0" err="1">
                <a:solidFill>
                  <a:schemeClr val="bg1"/>
                </a:solidFill>
                <a:latin typeface="Arial" panose="020B0604020202020204" pitchFamily="34" charset="0"/>
                <a:cs typeface="Arial" panose="020B0604020202020204" pitchFamily="34" charset="0"/>
              </a:rPr>
              <a:t>Campion</a:t>
            </a:r>
            <a:r>
              <a:rPr lang="da-DK" sz="2000" dirty="0">
                <a:solidFill>
                  <a:schemeClr val="bg1"/>
                </a:solidFill>
                <a:latin typeface="Arial" panose="020B0604020202020204" pitchFamily="34" charset="0"/>
                <a:cs typeface="Arial" panose="020B0604020202020204" pitchFamily="34" charset="0"/>
              </a:rPr>
              <a:t> et al., 2020) </a:t>
            </a:r>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Short-term and long-term psychological consequences of COVID-19 infection</a:t>
            </a:r>
            <a:r>
              <a:rPr lang="da-DK" sz="2000" dirty="0">
                <a:solidFill>
                  <a:schemeClr val="bg1"/>
                </a:solidFill>
                <a:latin typeface="Arial" panose="020B0604020202020204" pitchFamily="34" charset="0"/>
                <a:cs typeface="Arial" panose="020B0604020202020204" pitchFamily="34" charset="0"/>
              </a:rPr>
              <a:t> (</a:t>
            </a:r>
            <a:r>
              <a:rPr lang="da-DK" sz="2000" dirty="0" err="1">
                <a:solidFill>
                  <a:schemeClr val="bg1"/>
                </a:solidFill>
                <a:latin typeface="Arial" panose="020B0604020202020204" pitchFamily="34" charset="0"/>
                <a:cs typeface="Arial" panose="020B0604020202020204" pitchFamily="34" charset="0"/>
              </a:rPr>
              <a:t>Luo</a:t>
            </a:r>
            <a:r>
              <a:rPr lang="da-DK" sz="2000" dirty="0">
                <a:solidFill>
                  <a:schemeClr val="bg1"/>
                </a:solidFill>
                <a:latin typeface="Arial" panose="020B0604020202020204" pitchFamily="34" charset="0"/>
                <a:cs typeface="Arial" panose="020B0604020202020204" pitchFamily="34" charset="0"/>
              </a:rPr>
              <a:t> et al., 2020)</a:t>
            </a:r>
            <a:endParaRPr lang="en-GB" sz="2000" dirty="0">
              <a:solidFill>
                <a:schemeClr val="bg1"/>
              </a:solidFill>
              <a:latin typeface="Arial" panose="020B0604020202020204" pitchFamily="34" charset="0"/>
              <a:cs typeface="Arial" panose="020B0604020202020204" pitchFamily="34" charset="0"/>
            </a:endParaRPr>
          </a:p>
        </p:txBody>
      </p:sp>
      <p:sp>
        <p:nvSpPr>
          <p:cNvPr id="7" name="Freeform 24">
            <a:extLst>
              <a:ext uri="{FF2B5EF4-FFF2-40B4-BE49-F238E27FC236}">
                <a16:creationId xmlns:a16="http://schemas.microsoft.com/office/drawing/2014/main" id="{D9178BB5-5792-46D8-A525-A21FDA349F54}"/>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8" name="TextBox 7">
            <a:extLst>
              <a:ext uri="{FF2B5EF4-FFF2-40B4-BE49-F238E27FC236}">
                <a16:creationId xmlns:a16="http://schemas.microsoft.com/office/drawing/2014/main" id="{B599D747-563C-CE49-9BA0-95FC9B3EA2DE}"/>
              </a:ext>
            </a:extLst>
          </p:cNvPr>
          <p:cNvSpPr txBox="1"/>
          <p:nvPr/>
        </p:nvSpPr>
        <p:spPr>
          <a:xfrm>
            <a:off x="0" y="728914"/>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pic>
        <p:nvPicPr>
          <p:cNvPr id="9" name="Picture 8">
            <a:extLst>
              <a:ext uri="{FF2B5EF4-FFF2-40B4-BE49-F238E27FC236}">
                <a16:creationId xmlns:a16="http://schemas.microsoft.com/office/drawing/2014/main" id="{98E780BA-42BD-7C46-8009-F350F00837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8610" y="2274808"/>
            <a:ext cx="2287434" cy="2944800"/>
          </a:xfrm>
          <a:prstGeom prst="rect">
            <a:avLst/>
          </a:prstGeom>
          <a:ln>
            <a:noFill/>
          </a:ln>
          <a:effectLst>
            <a:softEdge rad="112500"/>
          </a:effectLst>
        </p:spPr>
      </p:pic>
    </p:spTree>
    <p:extLst>
      <p:ext uri="{BB962C8B-B14F-4D97-AF65-F5344CB8AC3E}">
        <p14:creationId xmlns:p14="http://schemas.microsoft.com/office/powerpoint/2010/main" val="312439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4FBE49-F5F8-46DF-80A0-BF8441A8B408}"/>
              </a:ext>
            </a:extLst>
          </p:cNvPr>
          <p:cNvSpPr txBox="1"/>
          <p:nvPr/>
        </p:nvSpPr>
        <p:spPr>
          <a:xfrm>
            <a:off x="290946" y="1507298"/>
            <a:ext cx="8953067" cy="5355312"/>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Mental health during the early months of the pandemic </a:t>
            </a:r>
          </a:p>
          <a:p>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Meta-analysis (N=41): High levels of depression (</a:t>
            </a:r>
            <a:r>
              <a:rPr lang="en-GB" sz="2000" dirty="0">
                <a:solidFill>
                  <a:schemeClr val="accent5">
                    <a:lumMod val="60000"/>
                    <a:lumOff val="40000"/>
                  </a:schemeClr>
                </a:solidFill>
                <a:latin typeface="Arial" panose="020B0604020202020204" pitchFamily="34" charset="0"/>
                <a:cs typeface="Arial" panose="020B0604020202020204" pitchFamily="34" charset="0"/>
              </a:rPr>
              <a:t>28%</a:t>
            </a:r>
            <a:r>
              <a:rPr lang="en-GB" sz="2000" dirty="0">
                <a:solidFill>
                  <a:schemeClr val="bg1"/>
                </a:solidFill>
                <a:latin typeface="Arial" panose="020B0604020202020204" pitchFamily="34" charset="0"/>
                <a:cs typeface="Arial" panose="020B0604020202020204" pitchFamily="34" charset="0"/>
              </a:rPr>
              <a:t>) and anxiety (</a:t>
            </a:r>
            <a:r>
              <a:rPr lang="en-GB" sz="2000" dirty="0">
                <a:solidFill>
                  <a:schemeClr val="accent5">
                    <a:lumMod val="60000"/>
                    <a:lumOff val="40000"/>
                  </a:schemeClr>
                </a:solidFill>
                <a:latin typeface="Arial" panose="020B0604020202020204" pitchFamily="34" charset="0"/>
                <a:cs typeface="Arial" panose="020B0604020202020204" pitchFamily="34" charset="0"/>
              </a:rPr>
              <a:t>33%</a:t>
            </a:r>
            <a:r>
              <a:rPr lang="en-GB" sz="2000" dirty="0">
                <a:solidFill>
                  <a:schemeClr val="bg1"/>
                </a:solidFill>
                <a:latin typeface="Arial" panose="020B0604020202020204" pitchFamily="34" charset="0"/>
                <a:cs typeface="Arial" panose="020B0604020202020204" pitchFamily="34" charset="0"/>
              </a:rPr>
              <a:t>) in the adult population worldwide </a:t>
            </a:r>
            <a:r>
              <a:rPr lang="da-DK" sz="2000" dirty="0">
                <a:solidFill>
                  <a:schemeClr val="bg1"/>
                </a:solidFill>
                <a:latin typeface="Arial" panose="020B0604020202020204" pitchFamily="34" charset="0"/>
                <a:cs typeface="Arial" panose="020B0604020202020204" pitchFamily="34" charset="0"/>
              </a:rPr>
              <a:t>(Luo et al., 2020)</a:t>
            </a:r>
          </a:p>
          <a:p>
            <a:pPr marL="800100" lvl="1" indent="-342900">
              <a:buFont typeface="Arial" panose="020B0604020202020204" pitchFamily="34" charset="0"/>
              <a:buChar char="•"/>
            </a:pPr>
            <a:r>
              <a:rPr lang="da-DK" sz="2000" dirty="0">
                <a:solidFill>
                  <a:schemeClr val="bg1"/>
                </a:solidFill>
                <a:latin typeface="Arial" panose="020B0604020202020204" pitchFamily="34" charset="0"/>
                <a:cs typeface="Arial" panose="020B0604020202020204" pitchFamily="34" charset="0"/>
              </a:rPr>
              <a:t>Pre-pandemic global prevalence: </a:t>
            </a:r>
            <a:r>
              <a:rPr lang="da-DK" sz="2000" dirty="0">
                <a:solidFill>
                  <a:schemeClr val="accent5">
                    <a:lumMod val="60000"/>
                    <a:lumOff val="40000"/>
                  </a:schemeClr>
                </a:solidFill>
                <a:latin typeface="Arial" panose="020B0604020202020204" pitchFamily="34" charset="0"/>
                <a:cs typeface="Arial" panose="020B0604020202020204" pitchFamily="34" charset="0"/>
              </a:rPr>
              <a:t>4.4%</a:t>
            </a:r>
            <a:r>
              <a:rPr lang="da-DK" sz="2000" dirty="0">
                <a:solidFill>
                  <a:schemeClr val="bg1"/>
                </a:solidFill>
                <a:latin typeface="Arial" panose="020B0604020202020204" pitchFamily="34" charset="0"/>
                <a:cs typeface="Arial" panose="020B0604020202020204" pitchFamily="34" charset="0"/>
              </a:rPr>
              <a:t> for depression and </a:t>
            </a:r>
            <a:r>
              <a:rPr lang="da-DK" sz="2000" dirty="0">
                <a:solidFill>
                  <a:schemeClr val="accent5">
                    <a:lumMod val="60000"/>
                    <a:lumOff val="40000"/>
                  </a:schemeClr>
                </a:solidFill>
                <a:latin typeface="Arial" panose="020B0604020202020204" pitchFamily="34" charset="0"/>
                <a:cs typeface="Arial" panose="020B0604020202020204" pitchFamily="34" charset="0"/>
              </a:rPr>
              <a:t>3.6%</a:t>
            </a:r>
            <a:r>
              <a:rPr lang="da-DK" sz="2000" dirty="0">
                <a:solidFill>
                  <a:schemeClr val="bg1"/>
                </a:solidFill>
                <a:latin typeface="Arial" panose="020B0604020202020204" pitchFamily="34" charset="0"/>
                <a:cs typeface="Arial" panose="020B0604020202020204" pitchFamily="34" charset="0"/>
              </a:rPr>
              <a:t> for anxiety (WHO, 2017) </a:t>
            </a:r>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UK longitudinal cohort study: proportion with clinical significant levels of mental distress increased from </a:t>
            </a:r>
            <a:r>
              <a:rPr lang="en-GB" sz="2000" dirty="0">
                <a:solidFill>
                  <a:schemeClr val="accent5">
                    <a:lumMod val="60000"/>
                    <a:lumOff val="40000"/>
                  </a:schemeClr>
                </a:solidFill>
                <a:latin typeface="Arial" panose="020B0604020202020204" pitchFamily="34" charset="0"/>
                <a:cs typeface="Arial" panose="020B0604020202020204" pitchFamily="34" charset="0"/>
              </a:rPr>
              <a:t>19%</a:t>
            </a:r>
            <a:r>
              <a:rPr lang="en-GB" sz="2000" dirty="0">
                <a:solidFill>
                  <a:schemeClr val="bg1"/>
                </a:solidFill>
                <a:latin typeface="Arial" panose="020B0604020202020204" pitchFamily="34" charset="0"/>
                <a:cs typeface="Arial" panose="020B0604020202020204" pitchFamily="34" charset="0"/>
              </a:rPr>
              <a:t> in 2018/19 to </a:t>
            </a:r>
            <a:r>
              <a:rPr lang="en-GB" sz="2000" dirty="0">
                <a:solidFill>
                  <a:schemeClr val="accent5">
                    <a:lumMod val="60000"/>
                    <a:lumOff val="40000"/>
                  </a:schemeClr>
                </a:solidFill>
                <a:latin typeface="Arial" panose="020B0604020202020204" pitchFamily="34" charset="0"/>
                <a:cs typeface="Arial" panose="020B0604020202020204" pitchFamily="34" charset="0"/>
              </a:rPr>
              <a:t>27%</a:t>
            </a:r>
            <a:r>
              <a:rPr lang="en-GB" sz="2000" dirty="0">
                <a:solidFill>
                  <a:schemeClr val="bg1"/>
                </a:solidFill>
                <a:latin typeface="Arial" panose="020B0604020202020204" pitchFamily="34" charset="0"/>
                <a:cs typeface="Arial" panose="020B0604020202020204" pitchFamily="34" charset="0"/>
              </a:rPr>
              <a:t> in April 2020 (Pierce et al., 2020)</a:t>
            </a:r>
          </a:p>
          <a:p>
            <a:pPr marL="342900"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Meta-analysis (N=65): significant increases in symptoms of depression [standardised mean change (SMC) = .216] and anxiety (SMC = .125) compared with pre-pandemic levels worldwide (Robinson et al., 2021)</a:t>
            </a:r>
          </a:p>
          <a:p>
            <a:pPr marL="342900"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F8CC4DE-A316-4DE8-BB1B-C6880B2425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0883" y="2576945"/>
            <a:ext cx="2287903" cy="2945404"/>
          </a:xfrm>
          <a:prstGeom prst="rect">
            <a:avLst/>
          </a:prstGeom>
          <a:ln>
            <a:noFill/>
          </a:ln>
          <a:effectLst>
            <a:softEdge rad="112500"/>
          </a:effectLst>
        </p:spPr>
      </p:pic>
      <p:sp>
        <p:nvSpPr>
          <p:cNvPr id="9" name="Freeform 24">
            <a:extLst>
              <a:ext uri="{FF2B5EF4-FFF2-40B4-BE49-F238E27FC236}">
                <a16:creationId xmlns:a16="http://schemas.microsoft.com/office/drawing/2014/main" id="{418D6562-1EB7-6E4D-B1A8-D89DCAAEC495}"/>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10" name="TextBox 9">
            <a:extLst>
              <a:ext uri="{FF2B5EF4-FFF2-40B4-BE49-F238E27FC236}">
                <a16:creationId xmlns:a16="http://schemas.microsoft.com/office/drawing/2014/main" id="{7F410233-A9DD-FD40-A679-CA8BE09E2AD9}"/>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Tree>
    <p:extLst>
      <p:ext uri="{BB962C8B-B14F-4D97-AF65-F5344CB8AC3E}">
        <p14:creationId xmlns:p14="http://schemas.microsoft.com/office/powerpoint/2010/main" val="178645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4FBE49-F5F8-46DF-80A0-BF8441A8B408}"/>
              </a:ext>
            </a:extLst>
          </p:cNvPr>
          <p:cNvSpPr txBox="1"/>
          <p:nvPr/>
        </p:nvSpPr>
        <p:spPr>
          <a:xfrm>
            <a:off x="315487" y="1371780"/>
            <a:ext cx="8514188" cy="5970865"/>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Mental health during the early months of the pandemic </a:t>
            </a:r>
          </a:p>
          <a:p>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Social distancing measures and COVID-19-related stressors might have contributed to higher levels of domestic abuse and violence (Usher et al., 2020)</a:t>
            </a:r>
          </a:p>
          <a:p>
            <a:endParaRPr lang="en-GB" sz="2000" dirty="0">
              <a:solidFill>
                <a:schemeClr val="bg1"/>
              </a:solidFill>
              <a:latin typeface="Arial" panose="020B0604020202020204" pitchFamily="34" charset="0"/>
              <a:cs typeface="Arial" panose="020B0604020202020204" pitchFamily="34" charset="0"/>
            </a:endParaRPr>
          </a:p>
          <a:p>
            <a:r>
              <a:rPr lang="en-GB" sz="2000" dirty="0">
                <a:solidFill>
                  <a:schemeClr val="bg1"/>
                </a:solidFill>
                <a:latin typeface="Arial" panose="020B0604020202020204" pitchFamily="34" charset="0"/>
                <a:cs typeface="Arial" panose="020B0604020202020204" pitchFamily="34" charset="0"/>
              </a:rPr>
              <a:t>UK: </a:t>
            </a: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In mid-May 2020, there was a </a:t>
            </a:r>
            <a:r>
              <a:rPr lang="en-GB" sz="2000" dirty="0">
                <a:solidFill>
                  <a:schemeClr val="accent5">
                    <a:lumMod val="60000"/>
                    <a:lumOff val="40000"/>
                  </a:schemeClr>
                </a:solidFill>
                <a:latin typeface="Arial" panose="020B0604020202020204" pitchFamily="34" charset="0"/>
                <a:cs typeface="Arial" panose="020B0604020202020204" pitchFamily="34" charset="0"/>
              </a:rPr>
              <a:t>12%</a:t>
            </a:r>
            <a:r>
              <a:rPr lang="en-GB" sz="2000" dirty="0">
                <a:solidFill>
                  <a:schemeClr val="bg1"/>
                </a:solidFill>
                <a:latin typeface="Arial" panose="020B0604020202020204" pitchFamily="34" charset="0"/>
                <a:cs typeface="Arial" panose="020B0604020202020204" pitchFamily="34" charset="0"/>
              </a:rPr>
              <a:t> increase in the number of domestic abuse cases referred to victim support (ONS, 2020)</a:t>
            </a: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In April-June 2020, there was a </a:t>
            </a:r>
            <a:r>
              <a:rPr lang="en-GB" sz="2000" dirty="0">
                <a:solidFill>
                  <a:schemeClr val="accent5">
                    <a:lumMod val="60000"/>
                    <a:lumOff val="40000"/>
                  </a:schemeClr>
                </a:solidFill>
                <a:latin typeface="Arial" panose="020B0604020202020204" pitchFamily="34" charset="0"/>
                <a:cs typeface="Arial" panose="020B0604020202020204" pitchFamily="34" charset="0"/>
              </a:rPr>
              <a:t>65%</a:t>
            </a:r>
            <a:r>
              <a:rPr lang="en-GB" sz="2000" dirty="0">
                <a:solidFill>
                  <a:schemeClr val="bg1"/>
                </a:solidFill>
                <a:latin typeface="Arial" panose="020B0604020202020204" pitchFamily="34" charset="0"/>
                <a:cs typeface="Arial" panose="020B0604020202020204" pitchFamily="34" charset="0"/>
              </a:rPr>
              <a:t> increase in calls to the National Domestic Abuse Helpline, compared to Jan-Mar 2020 </a:t>
            </a:r>
          </a:p>
          <a:p>
            <a:r>
              <a:rPr lang="en-GB" sz="2000" dirty="0">
                <a:solidFill>
                  <a:schemeClr val="bg1"/>
                </a:solidFill>
                <a:latin typeface="Arial" panose="020B0604020202020204" pitchFamily="34" charset="0"/>
                <a:cs typeface="Arial" panose="020B0604020202020204" pitchFamily="34" charset="0"/>
              </a:rPr>
              <a:t>    (House of Commons, 2021) </a:t>
            </a:r>
          </a:p>
          <a:p>
            <a:pPr marL="342900"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It is necessary to identify individuals </a:t>
            </a:r>
            <a:r>
              <a:rPr lang="en-GB" sz="2000" dirty="0">
                <a:solidFill>
                  <a:schemeClr val="accent5">
                    <a:lumMod val="60000"/>
                    <a:lumOff val="40000"/>
                  </a:schemeClr>
                </a:solidFill>
                <a:latin typeface="Arial" panose="020B0604020202020204" pitchFamily="34" charset="0"/>
                <a:cs typeface="Arial" panose="020B0604020202020204" pitchFamily="34" charset="0"/>
              </a:rPr>
              <a:t>at risk </a:t>
            </a:r>
            <a:r>
              <a:rPr lang="en-GB" sz="2000" dirty="0">
                <a:solidFill>
                  <a:schemeClr val="bg1"/>
                </a:solidFill>
                <a:latin typeface="Arial" panose="020B0604020202020204" pitchFamily="34" charset="0"/>
                <a:cs typeface="Arial" panose="020B0604020202020204" pitchFamily="34" charset="0"/>
              </a:rPr>
              <a:t>of experiencing abuse and psychological distress during COVID-19 to inform the targeting of interventions </a:t>
            </a:r>
          </a:p>
          <a:p>
            <a:pPr marL="342900" indent="-342900">
              <a:buFont typeface="Arial" panose="020B0604020202020204" pitchFamily="34" charset="0"/>
              <a:buChar char="•"/>
            </a:pPr>
            <a:endParaRPr lang="en-GB" sz="2000" b="1" dirty="0">
              <a:solidFill>
                <a:schemeClr val="bg1"/>
              </a:solidFill>
              <a:latin typeface="Arial" panose="020B0604020202020204" pitchFamily="34" charset="0"/>
              <a:cs typeface="Arial" panose="020B0604020202020204" pitchFamily="34" charset="0"/>
            </a:endParaRPr>
          </a:p>
          <a:p>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p:txBody>
      </p:sp>
      <p:sp>
        <p:nvSpPr>
          <p:cNvPr id="8" name="Freeform 24">
            <a:extLst>
              <a:ext uri="{FF2B5EF4-FFF2-40B4-BE49-F238E27FC236}">
                <a16:creationId xmlns:a16="http://schemas.microsoft.com/office/drawing/2014/main" id="{43EBC1D0-F409-3547-A16B-4C1743A9F220}"/>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9" name="TextBox 8">
            <a:extLst>
              <a:ext uri="{FF2B5EF4-FFF2-40B4-BE49-F238E27FC236}">
                <a16:creationId xmlns:a16="http://schemas.microsoft.com/office/drawing/2014/main" id="{3CE58D3B-B65C-BB4B-B78F-E09F2E0D892D}"/>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pic>
        <p:nvPicPr>
          <p:cNvPr id="10" name="Picture 9">
            <a:extLst>
              <a:ext uri="{FF2B5EF4-FFF2-40B4-BE49-F238E27FC236}">
                <a16:creationId xmlns:a16="http://schemas.microsoft.com/office/drawing/2014/main" id="{60344954-F41B-F946-B041-50E2E1BC52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8610" y="2274808"/>
            <a:ext cx="2287903" cy="2945404"/>
          </a:xfrm>
          <a:prstGeom prst="rect">
            <a:avLst/>
          </a:prstGeom>
          <a:ln>
            <a:noFill/>
          </a:ln>
          <a:effectLst>
            <a:softEdge rad="112500"/>
          </a:effectLst>
        </p:spPr>
      </p:pic>
    </p:spTree>
    <p:extLst>
      <p:ext uri="{BB962C8B-B14F-4D97-AF65-F5344CB8AC3E}">
        <p14:creationId xmlns:p14="http://schemas.microsoft.com/office/powerpoint/2010/main" val="30705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4FBE49-F5F8-46DF-80A0-BF8441A8B408}"/>
              </a:ext>
            </a:extLst>
          </p:cNvPr>
          <p:cNvSpPr txBox="1"/>
          <p:nvPr/>
        </p:nvSpPr>
        <p:spPr>
          <a:xfrm>
            <a:off x="408385" y="1580406"/>
            <a:ext cx="11375230" cy="4524315"/>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Study 1: “Abuse, self-harm, and suicidal ideation in the UK during the COVID-19 pandemic” </a:t>
            </a:r>
          </a:p>
          <a:p>
            <a:endParaRPr lang="en-GB" sz="2000" b="1" dirty="0">
              <a:solidFill>
                <a:schemeClr val="bg1"/>
              </a:solidFill>
              <a:latin typeface="Arial" panose="020B0604020202020204" pitchFamily="34" charset="0"/>
              <a:cs typeface="Arial" panose="020B0604020202020204" pitchFamily="34" charset="0"/>
            </a:endParaRPr>
          </a:p>
          <a:p>
            <a:r>
              <a:rPr lang="en-GB" sz="2000" dirty="0">
                <a:solidFill>
                  <a:schemeClr val="bg1"/>
                </a:solidFill>
                <a:latin typeface="Arial" panose="020B0604020202020204" pitchFamily="34" charset="0"/>
                <a:cs typeface="Arial" panose="020B0604020202020204" pitchFamily="34" charset="0"/>
              </a:rPr>
              <a:t>Iob, Steptoe, &amp; </a:t>
            </a:r>
            <a:r>
              <a:rPr lang="en-GB" sz="2000" dirty="0" err="1">
                <a:solidFill>
                  <a:schemeClr val="bg1"/>
                </a:solidFill>
                <a:latin typeface="Arial" panose="020B0604020202020204" pitchFamily="34" charset="0"/>
                <a:cs typeface="Arial" panose="020B0604020202020204" pitchFamily="34" charset="0"/>
              </a:rPr>
              <a:t>Fancourt</a:t>
            </a:r>
            <a:r>
              <a:rPr lang="en-GB" sz="2000" dirty="0">
                <a:solidFill>
                  <a:schemeClr val="bg1"/>
                </a:solidFill>
                <a:latin typeface="Arial" panose="020B0604020202020204" pitchFamily="34" charset="0"/>
                <a:cs typeface="Arial" panose="020B0604020202020204" pitchFamily="34" charset="0"/>
              </a:rPr>
              <a:t> (2020), </a:t>
            </a:r>
            <a:r>
              <a:rPr lang="en-GB" sz="2000" i="1" dirty="0">
                <a:solidFill>
                  <a:schemeClr val="bg1"/>
                </a:solidFill>
                <a:latin typeface="Arial" panose="020B0604020202020204" pitchFamily="34" charset="0"/>
                <a:cs typeface="Arial" panose="020B0604020202020204" pitchFamily="34" charset="0"/>
              </a:rPr>
              <a:t>British Journal of Psychiatry </a:t>
            </a:r>
            <a:endParaRPr lang="en-GB" sz="2000" dirty="0">
              <a:solidFill>
                <a:schemeClr val="bg1"/>
              </a:solidFill>
              <a:latin typeface="Arial" panose="020B0604020202020204" pitchFamily="34" charset="0"/>
              <a:cs typeface="Arial" panose="020B0604020202020204" pitchFamily="34" charset="0"/>
            </a:endParaRPr>
          </a:p>
          <a:p>
            <a:endParaRPr lang="en-GB" sz="2200" b="1" dirty="0">
              <a:solidFill>
                <a:schemeClr val="bg1"/>
              </a:solidFill>
              <a:latin typeface="Arial" panose="020B0604020202020204" pitchFamily="34" charset="0"/>
              <a:cs typeface="Arial" panose="020B0604020202020204" pitchFamily="34" charset="0"/>
            </a:endParaRPr>
          </a:p>
          <a:p>
            <a:endParaRPr lang="en-GB" sz="22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Objectives</a:t>
            </a:r>
          </a:p>
          <a:p>
            <a:pPr marL="514350" indent="-514350">
              <a:buAutoNum type="romanLcParenBoth"/>
            </a:pPr>
            <a:r>
              <a:rPr lang="en-GB" sz="2000" dirty="0">
                <a:solidFill>
                  <a:schemeClr val="bg1"/>
                </a:solidFill>
                <a:latin typeface="Arial" panose="020B0604020202020204" pitchFamily="34" charset="0"/>
                <a:cs typeface="Arial" panose="020B0604020202020204" pitchFamily="34" charset="0"/>
              </a:rPr>
              <a:t>To explore patterns of</a:t>
            </a:r>
            <a:r>
              <a:rPr lang="en-GB" sz="2000" dirty="0">
                <a:solidFill>
                  <a:srgbClr val="00B0F0"/>
                </a:solidFill>
                <a:latin typeface="Arial" panose="020B0604020202020204" pitchFamily="34" charset="0"/>
                <a:cs typeface="Arial" panose="020B0604020202020204" pitchFamily="34" charset="0"/>
              </a:rPr>
              <a:t> </a:t>
            </a:r>
            <a:r>
              <a:rPr lang="en-GB" sz="2000" dirty="0">
                <a:solidFill>
                  <a:schemeClr val="accent5">
                    <a:lumMod val="60000"/>
                    <a:lumOff val="40000"/>
                  </a:schemeClr>
                </a:solidFill>
                <a:latin typeface="Arial" panose="020B0604020202020204" pitchFamily="34" charset="0"/>
                <a:cs typeface="Arial" panose="020B0604020202020204" pitchFamily="34" charset="0"/>
              </a:rPr>
              <a:t>abuse</a:t>
            </a:r>
            <a:r>
              <a:rPr lang="en-GB" sz="2000" dirty="0">
                <a:solidFill>
                  <a:schemeClr val="bg1"/>
                </a:solidFill>
                <a:latin typeface="Arial" panose="020B0604020202020204" pitchFamily="34" charset="0"/>
                <a:cs typeface="Arial" panose="020B0604020202020204" pitchFamily="34" charset="0"/>
              </a:rPr>
              <a:t>, </a:t>
            </a:r>
            <a:r>
              <a:rPr lang="en-GB" sz="2000" dirty="0">
                <a:solidFill>
                  <a:schemeClr val="accent5">
                    <a:lumMod val="60000"/>
                    <a:lumOff val="40000"/>
                  </a:schemeClr>
                </a:solidFill>
                <a:latin typeface="Arial" panose="020B0604020202020204" pitchFamily="34" charset="0"/>
                <a:cs typeface="Arial" panose="020B0604020202020204" pitchFamily="34" charset="0"/>
              </a:rPr>
              <a:t>self-harm</a:t>
            </a:r>
            <a:r>
              <a:rPr lang="en-GB" sz="2000" dirty="0">
                <a:solidFill>
                  <a:schemeClr val="bg1"/>
                </a:solidFill>
                <a:latin typeface="Arial" panose="020B0604020202020204" pitchFamily="34" charset="0"/>
                <a:cs typeface="Arial" panose="020B0604020202020204" pitchFamily="34" charset="0"/>
              </a:rPr>
              <a:t>, and</a:t>
            </a:r>
            <a:r>
              <a:rPr lang="en-GB" sz="2000" dirty="0">
                <a:solidFill>
                  <a:srgbClr val="00B0F0"/>
                </a:solidFill>
                <a:latin typeface="Arial" panose="020B0604020202020204" pitchFamily="34" charset="0"/>
                <a:cs typeface="Arial" panose="020B0604020202020204" pitchFamily="34" charset="0"/>
              </a:rPr>
              <a:t> </a:t>
            </a:r>
            <a:r>
              <a:rPr lang="en-GB" sz="2000" dirty="0">
                <a:solidFill>
                  <a:schemeClr val="accent5">
                    <a:lumMod val="60000"/>
                    <a:lumOff val="40000"/>
                  </a:schemeClr>
                </a:solidFill>
                <a:latin typeface="Arial" panose="020B0604020202020204" pitchFamily="34" charset="0"/>
                <a:cs typeface="Arial" panose="020B0604020202020204" pitchFamily="34" charset="0"/>
              </a:rPr>
              <a:t>suicidal ideation </a:t>
            </a:r>
            <a:r>
              <a:rPr lang="en-GB" sz="2000" dirty="0">
                <a:solidFill>
                  <a:schemeClr val="bg1"/>
                </a:solidFill>
                <a:latin typeface="Arial" panose="020B0604020202020204" pitchFamily="34" charset="0"/>
                <a:cs typeface="Arial" panose="020B0604020202020204" pitchFamily="34" charset="0"/>
              </a:rPr>
              <a:t>in the first month of lockdown (March-April 2020)</a:t>
            </a:r>
          </a:p>
          <a:p>
            <a:pPr marL="514350" indent="-514350">
              <a:buAutoNum type="romanLcParenBoth"/>
            </a:pPr>
            <a:r>
              <a:rPr lang="en-GB" sz="2000" dirty="0">
                <a:solidFill>
                  <a:schemeClr val="bg1"/>
                </a:solidFill>
                <a:latin typeface="Arial" panose="020B0604020202020204" pitchFamily="34" charset="0"/>
                <a:cs typeface="Arial" panose="020B0604020202020204" pitchFamily="34" charset="0"/>
              </a:rPr>
              <a:t>To identify levels of engagement with formal and informal </a:t>
            </a:r>
            <a:r>
              <a:rPr lang="en-GB" sz="2000" dirty="0">
                <a:solidFill>
                  <a:schemeClr val="accent5">
                    <a:lumMod val="60000"/>
                    <a:lumOff val="40000"/>
                  </a:schemeClr>
                </a:solidFill>
                <a:latin typeface="Arial" panose="020B0604020202020204" pitchFamily="34" charset="0"/>
                <a:cs typeface="Arial" panose="020B0604020202020204" pitchFamily="34" charset="0"/>
              </a:rPr>
              <a:t>mental health support</a:t>
            </a:r>
          </a:p>
          <a:p>
            <a:endParaRPr lang="en-GB" sz="2000"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Sample </a:t>
            </a:r>
          </a:p>
          <a:p>
            <a:pPr marL="342900" indent="-342900">
              <a:buClr>
                <a:schemeClr val="bg1"/>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44,775 adults aged 18 years and older participating in the </a:t>
            </a:r>
            <a:r>
              <a:rPr lang="en-GB" sz="2000" dirty="0">
                <a:solidFill>
                  <a:schemeClr val="accent5">
                    <a:lumMod val="60000"/>
                    <a:lumOff val="40000"/>
                  </a:schemeClr>
                </a:solidFill>
                <a:latin typeface="Arial" panose="020B0604020202020204" pitchFamily="34" charset="0"/>
                <a:cs typeface="Arial" panose="020B0604020202020204" pitchFamily="34" charset="0"/>
              </a:rPr>
              <a:t>UK COVID-19 Social Study</a:t>
            </a:r>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a:p>
            <a:pPr marL="514350" indent="-514350">
              <a:buAutoNum type="romanLcParenBoth"/>
            </a:pPr>
            <a:endParaRPr lang="en-GB" sz="2000" dirty="0">
              <a:solidFill>
                <a:schemeClr val="bg1"/>
              </a:solidFill>
              <a:latin typeface="Arial" panose="020B0604020202020204" pitchFamily="34" charset="0"/>
              <a:cs typeface="Arial" panose="020B0604020202020204" pitchFamily="34" charset="0"/>
            </a:endParaRPr>
          </a:p>
        </p:txBody>
      </p:sp>
      <p:sp>
        <p:nvSpPr>
          <p:cNvPr id="7" name="Freeform 24">
            <a:extLst>
              <a:ext uri="{FF2B5EF4-FFF2-40B4-BE49-F238E27FC236}">
                <a16:creationId xmlns:a16="http://schemas.microsoft.com/office/drawing/2014/main" id="{22D1FEB1-BC79-894C-88EE-0DA4A2F01698}"/>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8" name="TextBox 7">
            <a:extLst>
              <a:ext uri="{FF2B5EF4-FFF2-40B4-BE49-F238E27FC236}">
                <a16:creationId xmlns:a16="http://schemas.microsoft.com/office/drawing/2014/main" id="{0B0CAA17-BBCC-024E-AB89-F638DBAB74B3}"/>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Tree>
    <p:extLst>
      <p:ext uri="{BB962C8B-B14F-4D97-AF65-F5344CB8AC3E}">
        <p14:creationId xmlns:p14="http://schemas.microsoft.com/office/powerpoint/2010/main" val="160561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4FBE49-F5F8-46DF-80A0-BF8441A8B408}"/>
              </a:ext>
            </a:extLst>
          </p:cNvPr>
          <p:cNvSpPr txBox="1"/>
          <p:nvPr/>
        </p:nvSpPr>
        <p:spPr>
          <a:xfrm>
            <a:off x="401156" y="1507298"/>
            <a:ext cx="10964803" cy="6278642"/>
          </a:xfrm>
          <a:prstGeom prst="rect">
            <a:avLst/>
          </a:prstGeom>
          <a:noFill/>
        </p:spPr>
        <p:txBody>
          <a:bodyPr wrap="square" rtlCol="0">
            <a:spAutoFit/>
          </a:bodyPr>
          <a:lstStyle/>
          <a:p>
            <a:pPr>
              <a:buClr>
                <a:schemeClr val="bg1"/>
              </a:buClr>
            </a:pPr>
            <a:r>
              <a:rPr lang="en-GB" sz="2200" b="1" dirty="0">
                <a:solidFill>
                  <a:schemeClr val="bg1"/>
                </a:solidFill>
                <a:latin typeface="Arial" panose="020B0604020202020204" pitchFamily="34" charset="0"/>
                <a:cs typeface="Arial" panose="020B0604020202020204" pitchFamily="34" charset="0"/>
              </a:rPr>
              <a:t>The UK COVID-19 Social Study</a:t>
            </a:r>
          </a:p>
          <a:p>
            <a:pPr>
              <a:buClr>
                <a:schemeClr val="bg1"/>
              </a:buClr>
            </a:pPr>
            <a:endParaRPr lang="en-GB" sz="2000" dirty="0">
              <a:solidFill>
                <a:schemeClr val="bg1"/>
              </a:solidFill>
              <a:latin typeface="Arial" panose="020B0604020202020204" pitchFamily="34" charset="0"/>
              <a:cs typeface="Arial" panose="020B0604020202020204" pitchFamily="34" charset="0"/>
            </a:endParaRPr>
          </a:p>
          <a:p>
            <a:pPr marL="342900" indent="-342900">
              <a:buClr>
                <a:schemeClr val="bg1"/>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Panel study of over </a:t>
            </a:r>
            <a:r>
              <a:rPr lang="en-GB" sz="2000" dirty="0">
                <a:solidFill>
                  <a:schemeClr val="accent5">
                    <a:lumMod val="60000"/>
                    <a:lumOff val="40000"/>
                  </a:schemeClr>
                </a:solidFill>
                <a:latin typeface="Arial" panose="020B0604020202020204" pitchFamily="34" charset="0"/>
                <a:cs typeface="Arial" panose="020B0604020202020204" pitchFamily="34" charset="0"/>
              </a:rPr>
              <a:t>70,000</a:t>
            </a:r>
            <a:r>
              <a:rPr lang="en-GB" sz="2000" dirty="0">
                <a:solidFill>
                  <a:schemeClr val="bg1"/>
                </a:solidFill>
                <a:latin typeface="Arial" panose="020B0604020202020204" pitchFamily="34" charset="0"/>
                <a:cs typeface="Arial" panose="020B0604020202020204" pitchFamily="34" charset="0"/>
              </a:rPr>
              <a:t> respondents focusing on the </a:t>
            </a:r>
            <a:r>
              <a:rPr lang="en-GB" sz="2000" dirty="0">
                <a:solidFill>
                  <a:schemeClr val="accent5">
                    <a:lumMod val="60000"/>
                    <a:lumOff val="40000"/>
                  </a:schemeClr>
                </a:solidFill>
                <a:latin typeface="Arial" panose="020B0604020202020204" pitchFamily="34" charset="0"/>
                <a:cs typeface="Arial" panose="020B0604020202020204" pitchFamily="34" charset="0"/>
              </a:rPr>
              <a:t>psychosocial</a:t>
            </a:r>
            <a:r>
              <a:rPr lang="en-GB" sz="2000" dirty="0">
                <a:solidFill>
                  <a:schemeClr val="bg1"/>
                </a:solidFill>
                <a:latin typeface="Arial" panose="020B0604020202020204" pitchFamily="34" charset="0"/>
                <a:cs typeface="Arial" panose="020B0604020202020204" pitchFamily="34" charset="0"/>
              </a:rPr>
              <a:t> </a:t>
            </a:r>
          </a:p>
          <a:p>
            <a:pPr>
              <a:buClr>
                <a:schemeClr val="bg1"/>
              </a:buClr>
            </a:pPr>
            <a:r>
              <a:rPr lang="en-GB" sz="2000" dirty="0">
                <a:solidFill>
                  <a:schemeClr val="bg1"/>
                </a:solidFill>
                <a:latin typeface="Arial" panose="020B0604020202020204" pitchFamily="34" charset="0"/>
                <a:cs typeface="Arial" panose="020B0604020202020204" pitchFamily="34" charset="0"/>
              </a:rPr>
              <a:t>     experiences of adults living in the UK during the COVID-19 pandemic</a:t>
            </a:r>
          </a:p>
          <a:p>
            <a:pPr marL="342900" indent="-342900">
              <a:buClr>
                <a:schemeClr val="bg1"/>
              </a:buClr>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342900" indent="-342900">
              <a:buClr>
                <a:schemeClr val="bg1"/>
              </a:buClr>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Data collected through weekly online surveys across over </a:t>
            </a:r>
            <a:r>
              <a:rPr lang="en-GB" sz="2000" dirty="0">
                <a:solidFill>
                  <a:schemeClr val="accent5">
                    <a:lumMod val="60000"/>
                    <a:lumOff val="40000"/>
                  </a:schemeClr>
                </a:solidFill>
                <a:latin typeface="Arial" panose="020B0604020202020204" pitchFamily="34" charset="0"/>
                <a:cs typeface="Arial" panose="020B0604020202020204" pitchFamily="34" charset="0"/>
              </a:rPr>
              <a:t>60 weeks</a:t>
            </a:r>
          </a:p>
          <a:p>
            <a:pPr marL="342900" indent="-342900">
              <a:buClr>
                <a:schemeClr val="bg1"/>
              </a:buClr>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342900" indent="-342900">
              <a:buClr>
                <a:schemeClr val="bg1"/>
              </a:buClr>
              <a:buFont typeface="Arial" panose="020B0604020202020204" pitchFamily="34" charset="0"/>
              <a:buChar char="•"/>
            </a:pPr>
            <a:r>
              <a:rPr lang="en-GB" sz="2000" dirty="0">
                <a:solidFill>
                  <a:schemeClr val="accent5">
                    <a:lumMod val="60000"/>
                    <a:lumOff val="40000"/>
                  </a:schemeClr>
                </a:solidFill>
                <a:latin typeface="Arial" panose="020B0604020202020204" pitchFamily="34" charset="0"/>
                <a:cs typeface="Arial" panose="020B0604020202020204" pitchFamily="34" charset="0"/>
              </a:rPr>
              <a:t>Topics</a:t>
            </a:r>
            <a:r>
              <a:rPr lang="en-GB" sz="2000" dirty="0">
                <a:solidFill>
                  <a:schemeClr val="bg1"/>
                </a:solidFill>
                <a:latin typeface="Arial" panose="020B0604020202020204" pitchFamily="34" charset="0"/>
                <a:cs typeface="Arial" panose="020B0604020202020204" pitchFamily="34" charset="0"/>
              </a:rPr>
              <a:t>: diagnosis/experience of COVID-19, COVID-19 attitudes, mental health, adverse experiences, social and health behaviours, time use  </a:t>
            </a:r>
          </a:p>
          <a:p>
            <a:pPr marL="342900" indent="-342900">
              <a:buClr>
                <a:schemeClr val="bg1"/>
              </a:buClr>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The study is </a:t>
            </a:r>
            <a:r>
              <a:rPr lang="en-GB" sz="2000" dirty="0">
                <a:solidFill>
                  <a:schemeClr val="accent5">
                    <a:lumMod val="60000"/>
                    <a:lumOff val="40000"/>
                  </a:schemeClr>
                </a:solidFill>
                <a:latin typeface="Arial" panose="020B0604020202020204" pitchFamily="34" charset="0"/>
                <a:cs typeface="Arial" panose="020B0604020202020204" pitchFamily="34" charset="0"/>
              </a:rPr>
              <a:t>not representative </a:t>
            </a:r>
            <a:r>
              <a:rPr lang="en-GB" sz="2000" dirty="0">
                <a:solidFill>
                  <a:schemeClr val="bg1"/>
                </a:solidFill>
                <a:latin typeface="Arial" panose="020B0604020202020204" pitchFamily="34" charset="0"/>
                <a:cs typeface="Arial" panose="020B0604020202020204" pitchFamily="34" charset="0"/>
              </a:rPr>
              <a:t>of the UK population, but it has good representation across all major socio-demographic groups</a:t>
            </a:r>
          </a:p>
          <a:p>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All data are </a:t>
            </a:r>
            <a:r>
              <a:rPr lang="en-GB" sz="2000" dirty="0">
                <a:solidFill>
                  <a:schemeClr val="accent5">
                    <a:lumMod val="60000"/>
                    <a:lumOff val="40000"/>
                  </a:schemeClr>
                </a:solidFill>
                <a:latin typeface="Arial" panose="020B0604020202020204" pitchFamily="34" charset="0"/>
                <a:cs typeface="Arial" panose="020B0604020202020204" pitchFamily="34" charset="0"/>
              </a:rPr>
              <a:t>weighted</a:t>
            </a:r>
            <a:r>
              <a:rPr lang="en-GB" sz="2000" dirty="0">
                <a:solidFill>
                  <a:schemeClr val="bg1"/>
                </a:solidFill>
                <a:latin typeface="Arial" panose="020B0604020202020204" pitchFamily="34" charset="0"/>
                <a:cs typeface="Arial" panose="020B0604020202020204" pitchFamily="34" charset="0"/>
              </a:rPr>
              <a:t> to the proportions of gender, age, ethnicity, education,</a:t>
            </a:r>
          </a:p>
          <a:p>
            <a:r>
              <a:rPr lang="en-GB" sz="2000" dirty="0">
                <a:solidFill>
                  <a:schemeClr val="bg1"/>
                </a:solidFill>
                <a:latin typeface="Arial" panose="020B0604020202020204" pitchFamily="34" charset="0"/>
                <a:cs typeface="Arial" panose="020B0604020202020204" pitchFamily="34" charset="0"/>
              </a:rPr>
              <a:t>     and country of living obtained from the Office for National Statistics </a:t>
            </a:r>
          </a:p>
          <a:p>
            <a:endParaRPr lang="en-GB" sz="2000" dirty="0">
              <a:solidFill>
                <a:schemeClr val="bg1"/>
              </a:solidFill>
              <a:latin typeface="Arial" panose="020B0604020202020204" pitchFamily="34" charset="0"/>
              <a:cs typeface="Arial" panose="020B0604020202020204" pitchFamily="34" charset="0"/>
            </a:endParaRPr>
          </a:p>
          <a:p>
            <a:endParaRPr lang="en-GB" sz="2000" b="1" dirty="0">
              <a:solidFill>
                <a:schemeClr val="bg1"/>
              </a:solidFill>
              <a:latin typeface="Arial" panose="020B0604020202020204" pitchFamily="34" charset="0"/>
              <a:cs typeface="Arial" panose="020B0604020202020204" pitchFamily="34" charset="0"/>
            </a:endParaRPr>
          </a:p>
          <a:p>
            <a:endParaRPr lang="en-GB" sz="2000" dirty="0">
              <a:solidFill>
                <a:schemeClr val="bg1"/>
              </a:solidFill>
              <a:latin typeface="Arial" panose="020B0604020202020204" pitchFamily="34" charset="0"/>
              <a:cs typeface="Arial" panose="020B0604020202020204" pitchFamily="34" charset="0"/>
            </a:endParaRPr>
          </a:p>
          <a:p>
            <a:endParaRPr lang="en-GB"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2DE39D4-E205-4ADB-A2A2-96FDB1C906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16989" y="1507298"/>
            <a:ext cx="2206145" cy="1295580"/>
          </a:xfrm>
          <a:prstGeom prst="rect">
            <a:avLst/>
          </a:prstGeom>
        </p:spPr>
      </p:pic>
      <p:sp>
        <p:nvSpPr>
          <p:cNvPr id="7" name="Freeform 24">
            <a:extLst>
              <a:ext uri="{FF2B5EF4-FFF2-40B4-BE49-F238E27FC236}">
                <a16:creationId xmlns:a16="http://schemas.microsoft.com/office/drawing/2014/main" id="{58EA9FEC-82ED-CC4E-9552-BE9C1E59E681}"/>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8" name="TextBox 7">
            <a:extLst>
              <a:ext uri="{FF2B5EF4-FFF2-40B4-BE49-F238E27FC236}">
                <a16:creationId xmlns:a16="http://schemas.microsoft.com/office/drawing/2014/main" id="{0CB8C9C1-E0B5-FF4A-BA0C-561F5D0781DC}"/>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Tree>
    <p:extLst>
      <p:ext uri="{BB962C8B-B14F-4D97-AF65-F5344CB8AC3E}">
        <p14:creationId xmlns:p14="http://schemas.microsoft.com/office/powerpoint/2010/main" val="52025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Chart, bar chart&#10;&#10;Description automatically generated">
            <a:extLst>
              <a:ext uri="{FF2B5EF4-FFF2-40B4-BE49-F238E27FC236}">
                <a16:creationId xmlns:a16="http://schemas.microsoft.com/office/drawing/2014/main" id="{6BCFEB30-D995-427A-B6C0-0B9076E34AF4}"/>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343026" y="1345957"/>
            <a:ext cx="9129712" cy="4623820"/>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7D978E65-EE99-4C10-9FA8-A562F8EB0B2D}"/>
              </a:ext>
            </a:extLst>
          </p:cNvPr>
          <p:cNvSpPr txBox="1"/>
          <p:nvPr/>
        </p:nvSpPr>
        <p:spPr>
          <a:xfrm>
            <a:off x="1256729" y="6039350"/>
            <a:ext cx="9302306" cy="707886"/>
          </a:xfrm>
          <a:prstGeom prst="rect">
            <a:avLst/>
          </a:prstGeom>
          <a:noFill/>
        </p:spPr>
        <p:txBody>
          <a:bodyPr wrap="square">
            <a:spAutoFit/>
          </a:bodyPr>
          <a:lstStyle/>
          <a:p>
            <a:r>
              <a:rPr lang="en-GB" sz="2000" b="1" dirty="0">
                <a:solidFill>
                  <a:schemeClr val="bg1"/>
                </a:solidFill>
                <a:latin typeface="Arial" panose="020B0604020202020204" pitchFamily="34" charset="0"/>
                <a:cs typeface="Arial" panose="020B0604020202020204" pitchFamily="34" charset="0"/>
              </a:rPr>
              <a:t>Prevalence of abuse, self-harm, and suicidal ideation in the COVID-19 Social Study (March-April 2020) versus pre-pandemic prevalence studies </a:t>
            </a:r>
          </a:p>
        </p:txBody>
      </p:sp>
      <p:sp>
        <p:nvSpPr>
          <p:cNvPr id="6" name="Freeform 24">
            <a:extLst>
              <a:ext uri="{FF2B5EF4-FFF2-40B4-BE49-F238E27FC236}">
                <a16:creationId xmlns:a16="http://schemas.microsoft.com/office/drawing/2014/main" id="{01C701A2-3F97-824E-ACEF-6EF67679C8FB}"/>
              </a:ext>
            </a:extLst>
          </p:cNvPr>
          <p:cNvSpPr>
            <a:spLocks/>
          </p:cNvSpPr>
          <p:nvPr/>
        </p:nvSpPr>
        <p:spPr bwMode="auto">
          <a:xfrm>
            <a:off x="0" y="1"/>
            <a:ext cx="12192000" cy="640044"/>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85"/>
            <a:endParaRPr lang="en-GB" sz="2400" dirty="0">
              <a:solidFill>
                <a:prstClr val="black"/>
              </a:solidFill>
              <a:latin typeface="Calibri"/>
            </a:endParaRPr>
          </a:p>
        </p:txBody>
      </p:sp>
      <p:sp>
        <p:nvSpPr>
          <p:cNvPr id="9" name="TextBox 8">
            <a:extLst>
              <a:ext uri="{FF2B5EF4-FFF2-40B4-BE49-F238E27FC236}">
                <a16:creationId xmlns:a16="http://schemas.microsoft.com/office/drawing/2014/main" id="{00A1CD5E-7F7B-EE4F-B0E0-047C90C9A6A7}"/>
              </a:ext>
            </a:extLst>
          </p:cNvPr>
          <p:cNvSpPr txBox="1"/>
          <p:nvPr/>
        </p:nvSpPr>
        <p:spPr>
          <a:xfrm>
            <a:off x="0" y="759691"/>
            <a:ext cx="9958175" cy="492443"/>
          </a:xfrm>
          <a:prstGeom prst="rect">
            <a:avLst/>
          </a:prstGeom>
          <a:noFill/>
        </p:spPr>
        <p:txBody>
          <a:bodyPr wrap="none" rtlCol="0">
            <a:spAutoFit/>
          </a:bodyPr>
          <a:lstStyle/>
          <a:p>
            <a:pPr marL="514350" indent="-514350">
              <a:buAutoNum type="romanLcParenBoth"/>
            </a:pPr>
            <a:r>
              <a:rPr lang="en-GB" sz="2600" b="1" dirty="0">
                <a:solidFill>
                  <a:schemeClr val="accent5">
                    <a:lumMod val="60000"/>
                    <a:lumOff val="40000"/>
                  </a:schemeClr>
                </a:solidFill>
                <a:latin typeface="Arial" panose="020B0604020202020204" pitchFamily="34" charset="0"/>
                <a:cs typeface="Arial" panose="020B0604020202020204" pitchFamily="34" charset="0"/>
              </a:rPr>
              <a:t>The initial mental health impact of the COVID-19 pandemic</a:t>
            </a:r>
          </a:p>
        </p:txBody>
      </p:sp>
      <p:sp>
        <p:nvSpPr>
          <p:cNvPr id="2" name="TextBox 1">
            <a:extLst>
              <a:ext uri="{FF2B5EF4-FFF2-40B4-BE49-F238E27FC236}">
                <a16:creationId xmlns:a16="http://schemas.microsoft.com/office/drawing/2014/main" id="{CACEFCF7-A8EB-0F4F-BB73-9CBBEA4947B0}"/>
              </a:ext>
            </a:extLst>
          </p:cNvPr>
          <p:cNvSpPr txBox="1"/>
          <p:nvPr/>
        </p:nvSpPr>
        <p:spPr>
          <a:xfrm>
            <a:off x="3200400" y="3057224"/>
            <a:ext cx="671513" cy="369332"/>
          </a:xfrm>
          <a:prstGeom prst="rect">
            <a:avLst/>
          </a:prstGeom>
          <a:noFill/>
        </p:spPr>
        <p:txBody>
          <a:bodyPr wrap="square" rtlCol="0">
            <a:spAutoFit/>
          </a:bodyPr>
          <a:lstStyle/>
          <a:p>
            <a:r>
              <a:rPr lang="en-US" dirty="0"/>
              <a:t>9.2%</a:t>
            </a:r>
          </a:p>
        </p:txBody>
      </p:sp>
      <p:sp>
        <p:nvSpPr>
          <p:cNvPr id="10" name="TextBox 9">
            <a:extLst>
              <a:ext uri="{FF2B5EF4-FFF2-40B4-BE49-F238E27FC236}">
                <a16:creationId xmlns:a16="http://schemas.microsoft.com/office/drawing/2014/main" id="{1FC62F3E-D51D-2648-B242-918982B38EFE}"/>
              </a:ext>
            </a:extLst>
          </p:cNvPr>
          <p:cNvSpPr txBox="1"/>
          <p:nvPr/>
        </p:nvSpPr>
        <p:spPr>
          <a:xfrm>
            <a:off x="5121962" y="3795355"/>
            <a:ext cx="671513" cy="369332"/>
          </a:xfrm>
          <a:prstGeom prst="rect">
            <a:avLst/>
          </a:prstGeom>
          <a:noFill/>
        </p:spPr>
        <p:txBody>
          <a:bodyPr wrap="square" rtlCol="0">
            <a:spAutoFit/>
          </a:bodyPr>
          <a:lstStyle/>
          <a:p>
            <a:r>
              <a:rPr lang="en-US" dirty="0"/>
              <a:t>4.9%</a:t>
            </a:r>
          </a:p>
        </p:txBody>
      </p:sp>
      <p:sp>
        <p:nvSpPr>
          <p:cNvPr id="11" name="TextBox 10">
            <a:extLst>
              <a:ext uri="{FF2B5EF4-FFF2-40B4-BE49-F238E27FC236}">
                <a16:creationId xmlns:a16="http://schemas.microsoft.com/office/drawing/2014/main" id="{D171EC61-25F3-774D-9201-A6D984F77FA8}"/>
              </a:ext>
            </a:extLst>
          </p:cNvPr>
          <p:cNvSpPr txBox="1"/>
          <p:nvPr/>
        </p:nvSpPr>
        <p:spPr>
          <a:xfrm>
            <a:off x="7053262" y="1588714"/>
            <a:ext cx="862013" cy="369332"/>
          </a:xfrm>
          <a:prstGeom prst="rect">
            <a:avLst/>
          </a:prstGeom>
          <a:noFill/>
        </p:spPr>
        <p:txBody>
          <a:bodyPr wrap="square" rtlCol="0">
            <a:spAutoFit/>
          </a:bodyPr>
          <a:lstStyle/>
          <a:p>
            <a:r>
              <a:rPr lang="en-US" dirty="0"/>
              <a:t>17.8%</a:t>
            </a:r>
          </a:p>
        </p:txBody>
      </p:sp>
      <p:sp>
        <p:nvSpPr>
          <p:cNvPr id="12" name="TextBox 11">
            <a:extLst>
              <a:ext uri="{FF2B5EF4-FFF2-40B4-BE49-F238E27FC236}">
                <a16:creationId xmlns:a16="http://schemas.microsoft.com/office/drawing/2014/main" id="{6E35B41E-7337-0D4B-97AA-7EE8C0F2EAA4}"/>
              </a:ext>
            </a:extLst>
          </p:cNvPr>
          <p:cNvSpPr txBox="1"/>
          <p:nvPr/>
        </p:nvSpPr>
        <p:spPr>
          <a:xfrm>
            <a:off x="2325238" y="3657867"/>
            <a:ext cx="671513" cy="369332"/>
          </a:xfrm>
          <a:prstGeom prst="rect">
            <a:avLst/>
          </a:prstGeom>
          <a:noFill/>
        </p:spPr>
        <p:txBody>
          <a:bodyPr wrap="square" rtlCol="0">
            <a:spAutoFit/>
          </a:bodyPr>
          <a:lstStyle/>
          <a:p>
            <a:r>
              <a:rPr lang="en-US" dirty="0">
                <a:solidFill>
                  <a:schemeClr val="bg1"/>
                </a:solidFill>
              </a:rPr>
              <a:t>5.7%</a:t>
            </a:r>
          </a:p>
        </p:txBody>
      </p:sp>
      <p:sp>
        <p:nvSpPr>
          <p:cNvPr id="13" name="TextBox 12">
            <a:extLst>
              <a:ext uri="{FF2B5EF4-FFF2-40B4-BE49-F238E27FC236}">
                <a16:creationId xmlns:a16="http://schemas.microsoft.com/office/drawing/2014/main" id="{6BA18169-37F5-6D4B-90DA-C22D479318F0}"/>
              </a:ext>
            </a:extLst>
          </p:cNvPr>
          <p:cNvSpPr txBox="1"/>
          <p:nvPr/>
        </p:nvSpPr>
        <p:spPr>
          <a:xfrm>
            <a:off x="4249745" y="3530618"/>
            <a:ext cx="671513" cy="369332"/>
          </a:xfrm>
          <a:prstGeom prst="rect">
            <a:avLst/>
          </a:prstGeom>
          <a:noFill/>
        </p:spPr>
        <p:txBody>
          <a:bodyPr wrap="square" rtlCol="0">
            <a:spAutoFit/>
          </a:bodyPr>
          <a:lstStyle/>
          <a:p>
            <a:r>
              <a:rPr lang="en-US" dirty="0">
                <a:solidFill>
                  <a:schemeClr val="bg1"/>
                </a:solidFill>
              </a:rPr>
              <a:t>6.4%</a:t>
            </a:r>
          </a:p>
        </p:txBody>
      </p:sp>
      <p:sp>
        <p:nvSpPr>
          <p:cNvPr id="14" name="TextBox 13">
            <a:extLst>
              <a:ext uri="{FF2B5EF4-FFF2-40B4-BE49-F238E27FC236}">
                <a16:creationId xmlns:a16="http://schemas.microsoft.com/office/drawing/2014/main" id="{74ABD242-BB2E-E849-A06D-FD2D7B12D3AD}"/>
              </a:ext>
            </a:extLst>
          </p:cNvPr>
          <p:cNvSpPr txBox="1"/>
          <p:nvPr/>
        </p:nvSpPr>
        <p:spPr>
          <a:xfrm>
            <a:off x="6215528" y="3657867"/>
            <a:ext cx="671513" cy="369332"/>
          </a:xfrm>
          <a:prstGeom prst="rect">
            <a:avLst/>
          </a:prstGeom>
          <a:noFill/>
        </p:spPr>
        <p:txBody>
          <a:bodyPr wrap="square" rtlCol="0">
            <a:spAutoFit/>
          </a:bodyPr>
          <a:lstStyle/>
          <a:p>
            <a:r>
              <a:rPr lang="en-US" dirty="0">
                <a:solidFill>
                  <a:schemeClr val="bg1"/>
                </a:solidFill>
              </a:rPr>
              <a:t>5.4%</a:t>
            </a:r>
          </a:p>
        </p:txBody>
      </p:sp>
    </p:spTree>
    <p:extLst>
      <p:ext uri="{BB962C8B-B14F-4D97-AF65-F5344CB8AC3E}">
        <p14:creationId xmlns:p14="http://schemas.microsoft.com/office/powerpoint/2010/main" val="1250168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1910</TotalTime>
  <Words>4605</Words>
  <Application>Microsoft Macintosh PowerPoint</Application>
  <PresentationFormat>Widescreen</PresentationFormat>
  <Paragraphs>407</Paragraphs>
  <Slides>37</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national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Iob, Ellie</dc:creator>
  <cp:lastModifiedBy>Iob, Ellie</cp:lastModifiedBy>
  <cp:revision>228</cp:revision>
  <dcterms:created xsi:type="dcterms:W3CDTF">2021-06-23T08:19:24Z</dcterms:created>
  <dcterms:modified xsi:type="dcterms:W3CDTF">2021-06-25T09:27:13Z</dcterms:modified>
</cp:coreProperties>
</file>